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99"/>
  </p:notesMasterIdLst>
  <p:sldIdLst>
    <p:sldId id="263" r:id="rId2"/>
    <p:sldId id="268" r:id="rId3"/>
    <p:sldId id="309" r:id="rId4"/>
    <p:sldId id="310" r:id="rId5"/>
    <p:sldId id="311" r:id="rId6"/>
    <p:sldId id="312" r:id="rId7"/>
    <p:sldId id="313" r:id="rId8"/>
    <p:sldId id="315" r:id="rId9"/>
    <p:sldId id="316" r:id="rId10"/>
    <p:sldId id="317" r:id="rId11"/>
    <p:sldId id="318" r:id="rId12"/>
    <p:sldId id="359" r:id="rId13"/>
    <p:sldId id="319" r:id="rId14"/>
    <p:sldId id="320" r:id="rId15"/>
    <p:sldId id="361" r:id="rId16"/>
    <p:sldId id="321" r:id="rId17"/>
    <p:sldId id="322" r:id="rId18"/>
    <p:sldId id="326" r:id="rId19"/>
    <p:sldId id="323" r:id="rId20"/>
    <p:sldId id="324" r:id="rId21"/>
    <p:sldId id="325" r:id="rId22"/>
    <p:sldId id="327" r:id="rId23"/>
    <p:sldId id="362" r:id="rId24"/>
    <p:sldId id="328" r:id="rId25"/>
    <p:sldId id="329" r:id="rId26"/>
    <p:sldId id="271" r:id="rId27"/>
    <p:sldId id="330" r:id="rId28"/>
    <p:sldId id="331" r:id="rId29"/>
    <p:sldId id="332" r:id="rId30"/>
    <p:sldId id="333" r:id="rId31"/>
    <p:sldId id="334" r:id="rId32"/>
    <p:sldId id="336" r:id="rId33"/>
    <p:sldId id="338" r:id="rId34"/>
    <p:sldId id="337" r:id="rId35"/>
    <p:sldId id="335" r:id="rId36"/>
    <p:sldId id="339" r:id="rId37"/>
    <p:sldId id="340" r:id="rId38"/>
    <p:sldId id="341" r:id="rId39"/>
    <p:sldId id="342" r:id="rId40"/>
    <p:sldId id="343" r:id="rId41"/>
    <p:sldId id="344" r:id="rId42"/>
    <p:sldId id="345" r:id="rId43"/>
    <p:sldId id="400" r:id="rId44"/>
    <p:sldId id="346" r:id="rId45"/>
    <p:sldId id="347" r:id="rId46"/>
    <p:sldId id="348" r:id="rId47"/>
    <p:sldId id="349" r:id="rId48"/>
    <p:sldId id="350" r:id="rId49"/>
    <p:sldId id="351" r:id="rId50"/>
    <p:sldId id="279" r:id="rId51"/>
    <p:sldId id="353" r:id="rId52"/>
    <p:sldId id="352" r:id="rId53"/>
    <p:sldId id="354" r:id="rId54"/>
    <p:sldId id="355" r:id="rId55"/>
    <p:sldId id="360" r:id="rId56"/>
    <p:sldId id="356" r:id="rId57"/>
    <p:sldId id="357" r:id="rId58"/>
    <p:sldId id="358" r:id="rId59"/>
    <p:sldId id="363" r:id="rId60"/>
    <p:sldId id="364" r:id="rId61"/>
    <p:sldId id="365" r:id="rId62"/>
    <p:sldId id="366" r:id="rId63"/>
    <p:sldId id="367" r:id="rId64"/>
    <p:sldId id="368" r:id="rId65"/>
    <p:sldId id="369" r:id="rId66"/>
    <p:sldId id="370" r:id="rId67"/>
    <p:sldId id="371" r:id="rId68"/>
    <p:sldId id="372" r:id="rId69"/>
    <p:sldId id="401" r:id="rId70"/>
    <p:sldId id="373" r:id="rId71"/>
    <p:sldId id="374" r:id="rId72"/>
    <p:sldId id="375" r:id="rId73"/>
    <p:sldId id="376" r:id="rId74"/>
    <p:sldId id="377" r:id="rId75"/>
    <p:sldId id="402" r:id="rId76"/>
    <p:sldId id="378" r:id="rId77"/>
    <p:sldId id="379" r:id="rId78"/>
    <p:sldId id="380" r:id="rId79"/>
    <p:sldId id="381" r:id="rId80"/>
    <p:sldId id="382" r:id="rId81"/>
    <p:sldId id="383" r:id="rId82"/>
    <p:sldId id="384" r:id="rId83"/>
    <p:sldId id="385" r:id="rId84"/>
    <p:sldId id="386" r:id="rId85"/>
    <p:sldId id="387" r:id="rId86"/>
    <p:sldId id="388" r:id="rId87"/>
    <p:sldId id="389" r:id="rId88"/>
    <p:sldId id="396" r:id="rId89"/>
    <p:sldId id="397" r:id="rId90"/>
    <p:sldId id="399" r:id="rId91"/>
    <p:sldId id="390" r:id="rId92"/>
    <p:sldId id="391" r:id="rId93"/>
    <p:sldId id="392" r:id="rId94"/>
    <p:sldId id="393" r:id="rId95"/>
    <p:sldId id="394" r:id="rId96"/>
    <p:sldId id="395" r:id="rId97"/>
    <p:sldId id="314" r:id="rId98"/>
  </p:sldIdLst>
  <p:sldSz cx="9144000" cy="6858000" type="screen4x3"/>
  <p:notesSz cx="6669088" cy="9820275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93">
          <p15:clr>
            <a:srgbClr val="A4A3A4"/>
          </p15:clr>
        </p15:guide>
        <p15:guide id="2" pos="210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32"/>
    <p:restoredTop sz="93023"/>
  </p:normalViewPr>
  <p:slideViewPr>
    <p:cSldViewPr snapToGrid="0">
      <p:cViewPr varScale="1">
        <p:scale>
          <a:sx n="54" d="100"/>
          <a:sy n="54" d="100"/>
        </p:scale>
        <p:origin x="1208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732"/>
    </p:cViewPr>
  </p:sorterViewPr>
  <p:notesViewPr>
    <p:cSldViewPr snapToGrid="0">
      <p:cViewPr varScale="1">
        <p:scale>
          <a:sx n="51" d="100"/>
          <a:sy n="51" d="100"/>
        </p:scale>
        <p:origin x="-1872" y="-90"/>
      </p:cViewPr>
      <p:guideLst>
        <p:guide orient="horz" pos="3093"/>
        <p:guide pos="210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image" Target="../media/image30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image" Target="../media/image37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image" Target="../media/image40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34.emf"/><Relationship Id="rId5" Type="http://schemas.openxmlformats.org/officeDocument/2006/relationships/image" Target="../media/image44.emf"/><Relationship Id="rId4" Type="http://schemas.openxmlformats.org/officeDocument/2006/relationships/image" Target="../media/image33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image" Target="../media/image48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image" Target="../media/image50.emf"/><Relationship Id="rId4" Type="http://schemas.openxmlformats.org/officeDocument/2006/relationships/image" Target="../media/image51.emf"/></Relationships>
</file>

<file path=ppt/drawings/_rels/vmlDrawing29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image" Target="../media/image55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60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image" Target="../media/image63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4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image" Target="../media/image68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image" Target="../media/image7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image" Target="../media/image79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83.emf"/><Relationship Id="rId1" Type="http://schemas.openxmlformats.org/officeDocument/2006/relationships/image" Target="../media/image82.emf"/><Relationship Id="rId4" Type="http://schemas.openxmlformats.org/officeDocument/2006/relationships/image" Target="../media/image85.emf"/></Relationships>
</file>

<file path=ppt/drawings/_rels/vmlDrawing49.vml.rels><?xml version="1.0" encoding="UTF-8" standalone="yes"?>
<Relationships xmlns="http://schemas.openxmlformats.org/package/2006/relationships"><Relationship Id="rId2" Type="http://schemas.openxmlformats.org/officeDocument/2006/relationships/image" Target="../media/image87.emf"/><Relationship Id="rId1" Type="http://schemas.openxmlformats.org/officeDocument/2006/relationships/image" Target="../media/image86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Relationship Id="rId4" Type="http://schemas.openxmlformats.org/officeDocument/2006/relationships/image" Target="../media/image14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5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image" Target="../media/image91.emf"/><Relationship Id="rId1" Type="http://schemas.openxmlformats.org/officeDocument/2006/relationships/image" Target="../media/image90.emf"/></Relationships>
</file>

<file path=ppt/drawings/_rels/vmlDrawing5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83.emf"/><Relationship Id="rId1" Type="http://schemas.openxmlformats.org/officeDocument/2006/relationships/image" Target="../media/image82.emf"/></Relationships>
</file>

<file path=ppt/drawings/_rels/vmlDrawing5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image" Target="../media/image95.emf"/><Relationship Id="rId1" Type="http://schemas.openxmlformats.org/officeDocument/2006/relationships/image" Target="../media/image94.emf"/></Relationships>
</file>

<file path=ppt/drawings/_rels/vmlDrawing5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image" Target="../media/image99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5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image" Target="../media/image104.emf"/><Relationship Id="rId1" Type="http://schemas.openxmlformats.org/officeDocument/2006/relationships/image" Target="../media/image103.emf"/><Relationship Id="rId4" Type="http://schemas.openxmlformats.org/officeDocument/2006/relationships/image" Target="../media/image106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emf"/><Relationship Id="rId1" Type="http://schemas.openxmlformats.org/officeDocument/2006/relationships/image" Target="../media/image107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media/image1.tiff>
</file>

<file path=ppt/media/image2.png>
</file>

<file path=ppt/media/image3.png>
</file>

<file path=ppt/media/image70.jpeg>
</file>

<file path=ppt/media/image71.jpeg>
</file>

<file path=ppt/media/image72.jpeg>
</file>

<file path=ppt/media/image97.png>
</file>

<file path=ppt/media/image9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2">
            <a:extLst>
              <a:ext uri="{FF2B5EF4-FFF2-40B4-BE49-F238E27FC236}">
                <a16:creationId xmlns:a16="http://schemas.microsoft.com/office/drawing/2014/main" id="{9578898C-353F-3D41-94EF-38FE79EF022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14400" y="7620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8" name="Rectangle 3">
            <a:extLst>
              <a:ext uri="{FF2B5EF4-FFF2-40B4-BE49-F238E27FC236}">
                <a16:creationId xmlns:a16="http://schemas.microsoft.com/office/drawing/2014/main" id="{B8C94B98-1F49-AC4E-AA1B-09FEEA1FBB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648200"/>
            <a:ext cx="4876800" cy="4419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 altLang="fr-FR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>
            <a:extLst>
              <a:ext uri="{FF2B5EF4-FFF2-40B4-BE49-F238E27FC236}">
                <a16:creationId xmlns:a16="http://schemas.microsoft.com/office/drawing/2014/main" id="{54AE8C25-D3B3-4248-B8CE-6519314F47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14400" y="7620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2" name="Rectangle 3">
            <a:extLst>
              <a:ext uri="{FF2B5EF4-FFF2-40B4-BE49-F238E27FC236}">
                <a16:creationId xmlns:a16="http://schemas.microsoft.com/office/drawing/2014/main" id="{34F25D65-9AE7-824E-93E3-BD69B54137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648200"/>
            <a:ext cx="4876800" cy="4419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 altLang="fr-FR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/>
              <a:t>Cliquez pour modifier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65333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634537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419850" y="406400"/>
            <a:ext cx="2038350" cy="5689600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04800" y="406400"/>
            <a:ext cx="5962650" cy="56896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116811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re et 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4800" y="406400"/>
            <a:ext cx="7772400" cy="1143000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ableau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50852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/>
          </p:nvPr>
        </p:nvSpPr>
        <p:spPr>
          <a:xfrm>
            <a:off x="304800" y="406400"/>
            <a:ext cx="8153400" cy="56896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50237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976261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238181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224522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737066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716942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4134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31550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845020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228690A-88C2-3B40-B54A-EEB01DE21C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263" y="109538"/>
            <a:ext cx="639127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Cliquez pour modifier le style du titre du masque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6DAE53C8-4AFF-694C-8089-EE2A61FAAC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Cliquez pour modifier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1030" name="Rectangle 23">
            <a:extLst>
              <a:ext uri="{FF2B5EF4-FFF2-40B4-BE49-F238E27FC236}">
                <a16:creationId xmlns:a16="http://schemas.microsoft.com/office/drawing/2014/main" id="{2FA4693A-D267-7C4B-B844-B3AC82FF8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500" y="6357938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defRPr/>
            </a:pPr>
            <a:r>
              <a:rPr lang="fr-FR" alt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Chapitre 3: bilans thermiques  </a:t>
            </a:r>
          </a:p>
        </p:txBody>
      </p:sp>
      <p:sp>
        <p:nvSpPr>
          <p:cNvPr id="1033" name="Rectangle 69">
            <a:extLst>
              <a:ext uri="{FF2B5EF4-FFF2-40B4-BE49-F238E27FC236}">
                <a16:creationId xmlns:a16="http://schemas.microsoft.com/office/drawing/2014/main" id="{32DDBDA9-61A1-0442-A70C-3AE43A98D0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1688" y="48656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endParaRPr lang="fr-FR" altLang="fr-FR"/>
          </a:p>
        </p:txBody>
      </p:sp>
      <p:pic>
        <p:nvPicPr>
          <p:cNvPr id="2" name="Image 46">
            <a:extLst>
              <a:ext uri="{FF2B5EF4-FFF2-40B4-BE49-F238E27FC236}">
                <a16:creationId xmlns:a16="http://schemas.microsoft.com/office/drawing/2014/main" id="{97E492A1-373A-604D-B5D4-09D96B74C7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3" y="6102350"/>
            <a:ext cx="1149350" cy="74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Image 51">
            <a:extLst>
              <a:ext uri="{FF2B5EF4-FFF2-40B4-BE49-F238E27FC236}">
                <a16:creationId xmlns:a16="http://schemas.microsoft.com/office/drawing/2014/main" id="{4C8E9047-5998-5B42-8385-DF26BB48C2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7463"/>
            <a:ext cx="446087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e 52">
            <a:extLst>
              <a:ext uri="{FF2B5EF4-FFF2-40B4-BE49-F238E27FC236}">
                <a16:creationId xmlns:a16="http://schemas.microsoft.com/office/drawing/2014/main" id="{BBFEEA21-174B-D74F-989E-48B25B875A2B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6718300" y="587375"/>
            <a:ext cx="2125663" cy="430213"/>
            <a:chOff x="9659470" y="515471"/>
            <a:chExt cx="2124636" cy="430306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4E68529-215C-F44F-AE4F-371ABB7D26F2}"/>
                </a:ext>
              </a:extLst>
            </p:cNvPr>
            <p:cNvSpPr/>
            <p:nvPr userDrawn="1"/>
          </p:nvSpPr>
          <p:spPr>
            <a:xfrm>
              <a:off x="9659470" y="518647"/>
              <a:ext cx="430005" cy="430306"/>
            </a:xfrm>
            <a:prstGeom prst="rect">
              <a:avLst/>
            </a:prstGeom>
            <a:solidFill>
              <a:srgbClr val="7727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 dirty="0">
                <a:latin typeface="Calibri Courant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8031448-1C72-F44E-BFD5-A4ED775418F9}"/>
                </a:ext>
              </a:extLst>
            </p:cNvPr>
            <p:cNvSpPr/>
            <p:nvPr userDrawn="1"/>
          </p:nvSpPr>
          <p:spPr>
            <a:xfrm>
              <a:off x="10506785" y="515471"/>
              <a:ext cx="430005" cy="430306"/>
            </a:xfrm>
            <a:prstGeom prst="rect">
              <a:avLst/>
            </a:prstGeom>
            <a:solidFill>
              <a:srgbClr val="39A9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 dirty="0">
                <a:latin typeface="Calibri Courant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3DD751E-C180-7A4F-BE4D-60BCC3747E08}"/>
                </a:ext>
              </a:extLst>
            </p:cNvPr>
            <p:cNvSpPr/>
            <p:nvPr userDrawn="1"/>
          </p:nvSpPr>
          <p:spPr>
            <a:xfrm>
              <a:off x="11354101" y="515471"/>
              <a:ext cx="430005" cy="430306"/>
            </a:xfrm>
            <a:prstGeom prst="rect">
              <a:avLst/>
            </a:prstGeom>
            <a:solidFill>
              <a:srgbClr val="CD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 dirty="0">
                <a:latin typeface="Calibri Courant"/>
              </a:endParaRPr>
            </a:p>
          </p:txBody>
        </p:sp>
      </p:grpSp>
      <p:sp>
        <p:nvSpPr>
          <p:cNvPr id="54" name="Rectangle 7">
            <a:extLst>
              <a:ext uri="{FF2B5EF4-FFF2-40B4-BE49-F238E27FC236}">
                <a16:creationId xmlns:a16="http://schemas.microsoft.com/office/drawing/2014/main" id="{3F954B0D-8A36-5340-81F7-A7C1DD9AEB8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325688" y="6091238"/>
            <a:ext cx="419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marL="342900" indent="-3429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3810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lvl="2" algn="ctr">
              <a:defRPr/>
            </a:pPr>
            <a:r>
              <a:rPr lang="fr-FR" altLang="fr-FR" sz="1800" dirty="0">
                <a:solidFill>
                  <a:schemeClr val="tx2"/>
                </a:solidFill>
              </a:rPr>
              <a:t>Génie de la Réaction Chimique, 3</a:t>
            </a:r>
            <a:r>
              <a:rPr lang="fr-FR" altLang="fr-FR" sz="1800" baseline="30000" dirty="0">
                <a:solidFill>
                  <a:schemeClr val="tx2"/>
                </a:solidFill>
              </a:rPr>
              <a:t>ème</a:t>
            </a:r>
            <a:r>
              <a:rPr lang="fr-FR" altLang="fr-FR" sz="1800" dirty="0">
                <a:solidFill>
                  <a:schemeClr val="tx2"/>
                </a:solidFill>
              </a:rPr>
              <a:t> année </a:t>
            </a:r>
          </a:p>
        </p:txBody>
      </p:sp>
      <p:pic>
        <p:nvPicPr>
          <p:cNvPr id="1035" name="Image 51">
            <a:extLst>
              <a:ext uri="{FF2B5EF4-FFF2-40B4-BE49-F238E27FC236}">
                <a16:creationId xmlns:a16="http://schemas.microsoft.com/office/drawing/2014/main" id="{50BBF0C6-54A2-D14A-AC01-4D3AC87D8F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175" y="5932488"/>
            <a:ext cx="4460875" cy="16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Image 3">
            <a:extLst>
              <a:ext uri="{FF2B5EF4-FFF2-40B4-BE49-F238E27FC236}">
                <a16:creationId xmlns:a16="http://schemas.microsoft.com/office/drawing/2014/main" id="{1BF90A58-A3EF-2B4F-909D-97AD03CB4EF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354" y="6125218"/>
            <a:ext cx="1903389" cy="74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1pPr>
      <a:lvl2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2pPr>
      <a:lvl3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3pPr>
      <a:lvl4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4pPr>
      <a:lvl5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5pPr>
      <a:lvl6pPr marL="4572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</a:defRPr>
      </a:lvl6pPr>
      <a:lvl7pPr marL="9144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</a:defRPr>
      </a:lvl7pPr>
      <a:lvl8pPr marL="13716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</a:defRPr>
      </a:lvl8pPr>
      <a:lvl9pPr marL="18288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</a:defRPr>
      </a:lvl9pPr>
    </p:titleStyle>
    <p:bodyStyle>
      <a:lvl1pPr marL="342900" indent="-342900" algn="l" defTabSz="762000" rtl="0" eaLnBrk="0" fontAlgn="base" hangingPunct="0">
        <a:spcBef>
          <a:spcPct val="20000"/>
        </a:spcBef>
        <a:spcAft>
          <a:spcPct val="0"/>
        </a:spcAft>
        <a:defRPr sz="3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1pPr>
      <a:lvl2pPr marL="742950" indent="-285750" algn="l" defTabSz="762000" rtl="0" eaLnBrk="0" fontAlgn="base" hangingPunct="0">
        <a:spcBef>
          <a:spcPct val="20000"/>
        </a:spcBef>
        <a:spcAft>
          <a:spcPct val="0"/>
        </a:spcAft>
        <a:buClr>
          <a:srgbClr val="336600"/>
        </a:buClr>
        <a:buFont typeface="Symbol" pitchFamily="2" charset="2"/>
        <a:buChar char="·"/>
        <a:defRPr sz="28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2pPr>
      <a:lvl3pPr marL="1143000" indent="-228600" algn="l" defTabSz="76200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Font typeface="Symbol" pitchFamily="2" charset="2"/>
        <a:buChar char="§"/>
        <a:defRPr sz="24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3pPr>
      <a:lvl4pPr marL="1562100" indent="-228600" algn="l" defTabSz="762000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*"/>
        <a:defRPr sz="20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4pPr>
      <a:lvl5pPr marL="19812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5pPr>
      <a:lvl6pPr marL="24384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6pPr>
      <a:lvl7pPr marL="28956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7pPr>
      <a:lvl8pPr marL="33528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8pPr>
      <a:lvl9pPr marL="38100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2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8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9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oleObject" Target="../embeddings/oleObject27.bin"/><Relationship Id="rId7" Type="http://schemas.openxmlformats.org/officeDocument/2006/relationships/oleObject" Target="../embeddings/oleObject2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31.emf"/><Relationship Id="rId5" Type="http://schemas.openxmlformats.org/officeDocument/2006/relationships/oleObject" Target="../embeddings/oleObject28.bin"/><Relationship Id="rId4" Type="http://schemas.openxmlformats.org/officeDocument/2006/relationships/image" Target="../media/image30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4.emf"/><Relationship Id="rId5" Type="http://schemas.openxmlformats.org/officeDocument/2006/relationships/oleObject" Target="../embeddings/oleObject31.bin"/><Relationship Id="rId4" Type="http://schemas.openxmlformats.org/officeDocument/2006/relationships/image" Target="../media/image3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36.emf"/><Relationship Id="rId5" Type="http://schemas.openxmlformats.org/officeDocument/2006/relationships/oleObject" Target="../embeddings/oleObject33.bin"/><Relationship Id="rId4" Type="http://schemas.openxmlformats.org/officeDocument/2006/relationships/image" Target="../media/image35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oleObject" Target="../embeddings/oleObject34.bin"/><Relationship Id="rId7" Type="http://schemas.openxmlformats.org/officeDocument/2006/relationships/oleObject" Target="../embeddings/oleObject36.bin"/><Relationship Id="rId12" Type="http://schemas.openxmlformats.org/officeDocument/2006/relationships/image" Target="../media/image39.emf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30.emf"/><Relationship Id="rId11" Type="http://schemas.openxmlformats.org/officeDocument/2006/relationships/oleObject" Target="../embeddings/oleObject38.bin"/><Relationship Id="rId5" Type="http://schemas.openxmlformats.org/officeDocument/2006/relationships/oleObject" Target="../embeddings/oleObject35.bin"/><Relationship Id="rId10" Type="http://schemas.openxmlformats.org/officeDocument/2006/relationships/image" Target="../media/image38.emf"/><Relationship Id="rId4" Type="http://schemas.openxmlformats.org/officeDocument/2006/relationships/image" Target="../media/image37.emf"/><Relationship Id="rId9" Type="http://schemas.openxmlformats.org/officeDocument/2006/relationships/oleObject" Target="../embeddings/oleObject37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41.emf"/><Relationship Id="rId5" Type="http://schemas.openxmlformats.org/officeDocument/2006/relationships/oleObject" Target="../embeddings/oleObject40.bin"/><Relationship Id="rId4" Type="http://schemas.openxmlformats.org/officeDocument/2006/relationships/image" Target="../media/image40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13" Type="http://schemas.openxmlformats.org/officeDocument/2006/relationships/image" Target="../media/image44.emf"/><Relationship Id="rId3" Type="http://schemas.openxmlformats.org/officeDocument/2006/relationships/oleObject" Target="../embeddings/oleObject41.bin"/><Relationship Id="rId7" Type="http://schemas.openxmlformats.org/officeDocument/2006/relationships/oleObject" Target="../embeddings/oleObject43.bin"/><Relationship Id="rId12" Type="http://schemas.openxmlformats.org/officeDocument/2006/relationships/oleObject" Target="../embeddings/oleObject4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42.emf"/><Relationship Id="rId11" Type="http://schemas.openxmlformats.org/officeDocument/2006/relationships/oleObject" Target="../embeddings/oleObject45.bin"/><Relationship Id="rId5" Type="http://schemas.openxmlformats.org/officeDocument/2006/relationships/oleObject" Target="../embeddings/oleObject42.bin"/><Relationship Id="rId10" Type="http://schemas.openxmlformats.org/officeDocument/2006/relationships/image" Target="../media/image33.emf"/><Relationship Id="rId4" Type="http://schemas.openxmlformats.org/officeDocument/2006/relationships/image" Target="../media/image34.emf"/><Relationship Id="rId9" Type="http://schemas.openxmlformats.org/officeDocument/2006/relationships/oleObject" Target="../embeddings/oleObject44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4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4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49.emf"/><Relationship Id="rId5" Type="http://schemas.openxmlformats.org/officeDocument/2006/relationships/oleObject" Target="../embeddings/oleObject51.bin"/><Relationship Id="rId4" Type="http://schemas.openxmlformats.org/officeDocument/2006/relationships/image" Target="../media/image48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3" Type="http://schemas.openxmlformats.org/officeDocument/2006/relationships/oleObject" Target="../embeddings/oleObject52.bin"/><Relationship Id="rId7" Type="http://schemas.openxmlformats.org/officeDocument/2006/relationships/oleObject" Target="../embeddings/oleObject5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48.emf"/><Relationship Id="rId5" Type="http://schemas.openxmlformats.org/officeDocument/2006/relationships/oleObject" Target="../embeddings/oleObject53.bin"/><Relationship Id="rId10" Type="http://schemas.openxmlformats.org/officeDocument/2006/relationships/image" Target="../media/image51.emf"/><Relationship Id="rId4" Type="http://schemas.openxmlformats.org/officeDocument/2006/relationships/image" Target="../media/image50.emf"/><Relationship Id="rId9" Type="http://schemas.openxmlformats.org/officeDocument/2006/relationships/oleObject" Target="../embeddings/oleObject55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53.emf"/><Relationship Id="rId5" Type="http://schemas.openxmlformats.org/officeDocument/2006/relationships/oleObject" Target="../embeddings/oleObject57.bin"/><Relationship Id="rId4" Type="http://schemas.openxmlformats.org/officeDocument/2006/relationships/image" Target="../media/image5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54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56.emf"/><Relationship Id="rId5" Type="http://schemas.openxmlformats.org/officeDocument/2006/relationships/oleObject" Target="../embeddings/oleObject60.bin"/><Relationship Id="rId4" Type="http://schemas.openxmlformats.org/officeDocument/2006/relationships/image" Target="../media/image5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5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58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59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61.emf"/><Relationship Id="rId5" Type="http://schemas.openxmlformats.org/officeDocument/2006/relationships/oleObject" Target="../embeddings/oleObject65.bin"/><Relationship Id="rId4" Type="http://schemas.openxmlformats.org/officeDocument/2006/relationships/image" Target="../media/image60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62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64.emf"/><Relationship Id="rId5" Type="http://schemas.openxmlformats.org/officeDocument/2006/relationships/oleObject" Target="../embeddings/oleObject68.bin"/><Relationship Id="rId4" Type="http://schemas.openxmlformats.org/officeDocument/2006/relationships/image" Target="../media/image6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65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66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67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69.emf"/><Relationship Id="rId5" Type="http://schemas.openxmlformats.org/officeDocument/2006/relationships/oleObject" Target="../embeddings/oleObject73.bin"/><Relationship Id="rId4" Type="http://schemas.openxmlformats.org/officeDocument/2006/relationships/image" Target="../media/image68.emf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0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eg"/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14.emf"/><Relationship Id="rId4" Type="http://schemas.openxmlformats.org/officeDocument/2006/relationships/image" Target="../media/image11.emf"/><Relationship Id="rId9" Type="http://schemas.openxmlformats.org/officeDocument/2006/relationships/oleObject" Target="../embeddings/oleObject11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73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oleObject" Target="../embeddings/oleObject75.bin"/><Relationship Id="rId7" Type="http://schemas.openxmlformats.org/officeDocument/2006/relationships/oleObject" Target="../embeddings/oleObject7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75.emf"/><Relationship Id="rId5" Type="http://schemas.openxmlformats.org/officeDocument/2006/relationships/oleObject" Target="../embeddings/oleObject76.bin"/><Relationship Id="rId4" Type="http://schemas.openxmlformats.org/officeDocument/2006/relationships/image" Target="../media/image74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77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78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80.emf"/><Relationship Id="rId5" Type="http://schemas.openxmlformats.org/officeDocument/2006/relationships/oleObject" Target="../embeddings/oleObject81.bin"/><Relationship Id="rId4" Type="http://schemas.openxmlformats.org/officeDocument/2006/relationships/image" Target="../media/image79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8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5.emf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oleObject" Target="../embeddings/oleObject83.bin"/><Relationship Id="rId7" Type="http://schemas.openxmlformats.org/officeDocument/2006/relationships/oleObject" Target="../embeddings/oleObject8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83.emf"/><Relationship Id="rId5" Type="http://schemas.openxmlformats.org/officeDocument/2006/relationships/oleObject" Target="../embeddings/oleObject84.bin"/><Relationship Id="rId10" Type="http://schemas.openxmlformats.org/officeDocument/2006/relationships/image" Target="../media/image85.emf"/><Relationship Id="rId4" Type="http://schemas.openxmlformats.org/officeDocument/2006/relationships/image" Target="../media/image82.emf"/><Relationship Id="rId9" Type="http://schemas.openxmlformats.org/officeDocument/2006/relationships/oleObject" Target="../embeddings/oleObject86.bin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87.emf"/><Relationship Id="rId5" Type="http://schemas.openxmlformats.org/officeDocument/2006/relationships/oleObject" Target="../embeddings/oleObject88.bin"/><Relationship Id="rId4" Type="http://schemas.openxmlformats.org/officeDocument/2006/relationships/image" Target="../media/image86.emf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89.emf"/><Relationship Id="rId5" Type="http://schemas.openxmlformats.org/officeDocument/2006/relationships/oleObject" Target="../embeddings/oleObject90.bin"/><Relationship Id="rId4" Type="http://schemas.openxmlformats.org/officeDocument/2006/relationships/image" Target="../media/image88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oleObject" Target="../embeddings/oleObject91.bin"/><Relationship Id="rId7" Type="http://schemas.openxmlformats.org/officeDocument/2006/relationships/oleObject" Target="../embeddings/oleObject9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91.emf"/><Relationship Id="rId5" Type="http://schemas.openxmlformats.org/officeDocument/2006/relationships/oleObject" Target="../embeddings/oleObject92.bin"/><Relationship Id="rId4" Type="http://schemas.openxmlformats.org/officeDocument/2006/relationships/image" Target="../media/image90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emf"/><Relationship Id="rId3" Type="http://schemas.openxmlformats.org/officeDocument/2006/relationships/oleObject" Target="../embeddings/oleObject94.bin"/><Relationship Id="rId7" Type="http://schemas.openxmlformats.org/officeDocument/2006/relationships/oleObject" Target="../embeddings/oleObject9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2.vml"/><Relationship Id="rId6" Type="http://schemas.openxmlformats.org/officeDocument/2006/relationships/image" Target="../media/image83.emf"/><Relationship Id="rId5" Type="http://schemas.openxmlformats.org/officeDocument/2006/relationships/oleObject" Target="../embeddings/oleObject95.bin"/><Relationship Id="rId4" Type="http://schemas.openxmlformats.org/officeDocument/2006/relationships/image" Target="../media/image82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emf"/><Relationship Id="rId3" Type="http://schemas.openxmlformats.org/officeDocument/2006/relationships/oleObject" Target="../embeddings/oleObject97.bin"/><Relationship Id="rId7" Type="http://schemas.openxmlformats.org/officeDocument/2006/relationships/oleObject" Target="../embeddings/oleObject9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3.vml"/><Relationship Id="rId6" Type="http://schemas.openxmlformats.org/officeDocument/2006/relationships/image" Target="../media/image95.emf"/><Relationship Id="rId5" Type="http://schemas.openxmlformats.org/officeDocument/2006/relationships/oleObject" Target="../embeddings/oleObject98.bin"/><Relationship Id="rId4" Type="http://schemas.openxmlformats.org/officeDocument/2006/relationships/image" Target="../media/image94.emf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5.bin"/><Relationship Id="rId4" Type="http://schemas.openxmlformats.org/officeDocument/2006/relationships/image" Target="../media/image17.emf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4.vml"/><Relationship Id="rId6" Type="http://schemas.openxmlformats.org/officeDocument/2006/relationships/image" Target="../media/image100.emf"/><Relationship Id="rId5" Type="http://schemas.openxmlformats.org/officeDocument/2006/relationships/oleObject" Target="../embeddings/oleObject101.bin"/><Relationship Id="rId4" Type="http://schemas.openxmlformats.org/officeDocument/2006/relationships/image" Target="../media/image99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5.vml"/><Relationship Id="rId4" Type="http://schemas.openxmlformats.org/officeDocument/2006/relationships/image" Target="../media/image101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6.vml"/><Relationship Id="rId4" Type="http://schemas.openxmlformats.org/officeDocument/2006/relationships/image" Target="../media/image102.emf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7.vml"/><Relationship Id="rId4" Type="http://schemas.openxmlformats.org/officeDocument/2006/relationships/image" Target="../media/image102.emf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8.vml"/><Relationship Id="rId4" Type="http://schemas.openxmlformats.org/officeDocument/2006/relationships/image" Target="../media/image102.emf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emf"/><Relationship Id="rId3" Type="http://schemas.openxmlformats.org/officeDocument/2006/relationships/oleObject" Target="../embeddings/oleObject106.bin"/><Relationship Id="rId7" Type="http://schemas.openxmlformats.org/officeDocument/2006/relationships/oleObject" Target="../embeddings/oleObject10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9.vml"/><Relationship Id="rId6" Type="http://schemas.openxmlformats.org/officeDocument/2006/relationships/image" Target="../media/image104.emf"/><Relationship Id="rId5" Type="http://schemas.openxmlformats.org/officeDocument/2006/relationships/oleObject" Target="../embeddings/oleObject107.bin"/><Relationship Id="rId10" Type="http://schemas.openxmlformats.org/officeDocument/2006/relationships/image" Target="../media/image106.emf"/><Relationship Id="rId4" Type="http://schemas.openxmlformats.org/officeDocument/2006/relationships/image" Target="../media/image103.emf"/><Relationship Id="rId9" Type="http://schemas.openxmlformats.org/officeDocument/2006/relationships/oleObject" Target="../embeddings/oleObject109.bin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0.vml"/><Relationship Id="rId6" Type="http://schemas.openxmlformats.org/officeDocument/2006/relationships/image" Target="../media/image108.emf"/><Relationship Id="rId5" Type="http://schemas.openxmlformats.org/officeDocument/2006/relationships/oleObject" Target="../embeddings/oleObject111.bin"/><Relationship Id="rId4" Type="http://schemas.openxmlformats.org/officeDocument/2006/relationships/image" Target="../media/image107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1.v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2">
            <a:extLst>
              <a:ext uri="{FF2B5EF4-FFF2-40B4-BE49-F238E27FC236}">
                <a16:creationId xmlns:a16="http://schemas.microsoft.com/office/drawing/2014/main" id="{3F33466A-F5FE-484F-B618-7BBE47BE1A8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0" y="112713"/>
            <a:ext cx="5276850" cy="1143000"/>
          </a:xfrm>
        </p:spPr>
        <p:txBody>
          <a:bodyPr/>
          <a:lstStyle/>
          <a:p>
            <a:pPr algn="l"/>
            <a:r>
              <a:rPr lang="fr-FR" altLang="fr-FR">
                <a:ea typeface="ＭＳ Ｐゴシック" panose="020B0600070205080204" pitchFamily="34" charset="-128"/>
              </a:rPr>
              <a:t>Chapitre III  </a:t>
            </a:r>
          </a:p>
        </p:txBody>
      </p:sp>
      <p:sp>
        <p:nvSpPr>
          <p:cNvPr id="3074" name="Text Box 3">
            <a:extLst>
              <a:ext uri="{FF2B5EF4-FFF2-40B4-BE49-F238E27FC236}">
                <a16:creationId xmlns:a16="http://schemas.microsoft.com/office/drawing/2014/main" id="{A76AFDC6-3355-0441-8FF2-B2B9699595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843213"/>
            <a:ext cx="6407150" cy="144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4400">
                <a:solidFill>
                  <a:srgbClr val="009900"/>
                </a:solidFill>
              </a:rPr>
              <a:t>Bilans thermiques dans les </a:t>
            </a:r>
          </a:p>
          <a:p>
            <a:pPr algn="ctr">
              <a:spcBef>
                <a:spcPct val="0"/>
              </a:spcBef>
            </a:pPr>
            <a:r>
              <a:rPr lang="fr-FR" altLang="fr-FR" sz="4400">
                <a:solidFill>
                  <a:srgbClr val="009900"/>
                </a:solidFill>
              </a:rPr>
              <a:t>réacteurs idéaux</a:t>
            </a:r>
            <a:r>
              <a:rPr lang="fr-FR" altLang="fr-FR">
                <a:solidFill>
                  <a:srgbClr val="009900"/>
                </a:solidFill>
              </a:rPr>
              <a:t>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026">
            <a:extLst>
              <a:ext uri="{FF2B5EF4-FFF2-40B4-BE49-F238E27FC236}">
                <a16:creationId xmlns:a16="http://schemas.microsoft.com/office/drawing/2014/main" id="{41B59117-B6BF-654E-BB2E-DB184757B0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12319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spcBef>
                <a:spcPct val="20000"/>
              </a:spcBef>
              <a:tabLst>
                <a:tab pos="762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62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62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FF"/>
                </a:solidFill>
              </a:rPr>
              <a:t>	</a:t>
            </a:r>
            <a:r>
              <a:rPr lang="fr-FR" altLang="fr-FR" sz="2400">
                <a:solidFill>
                  <a:schemeClr val="bg2"/>
                </a:solidFill>
              </a:rPr>
              <a:t>3121	Réaction endothermique</a:t>
            </a:r>
            <a:r>
              <a:rPr lang="fr-FR" altLang="fr-FR" sz="2400">
                <a:solidFill>
                  <a:srgbClr val="0099FF"/>
                </a:solidFill>
              </a:rPr>
              <a:t>   </a:t>
            </a:r>
            <a:r>
              <a:rPr lang="fr-FR" altLang="fr-FR">
                <a:solidFill>
                  <a:srgbClr val="CC0000"/>
                </a:solidFill>
              </a:rPr>
              <a:t> </a:t>
            </a:r>
          </a:p>
        </p:txBody>
      </p:sp>
      <p:graphicFrame>
        <p:nvGraphicFramePr>
          <p:cNvPr id="13314" name="Object 1027">
            <a:extLst>
              <a:ext uri="{FF2B5EF4-FFF2-40B4-BE49-F238E27FC236}">
                <a16:creationId xmlns:a16="http://schemas.microsoft.com/office/drawing/2014/main" id="{351B5B85-BDEE-4A4E-8BA3-BD2DDF1111E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20750" y="1717675"/>
          <a:ext cx="6526213" cy="434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8" name="Feuille de calcul" r:id="rId3" imgW="11811000" imgH="8534400" progId="Excel.Sheet.8">
                  <p:embed/>
                </p:oleObj>
              </mc:Choice>
              <mc:Fallback>
                <p:oleObj name="Feuille de calcul" r:id="rId3" imgW="11811000" imgH="8534400" progId="Excel.Sheet.8">
                  <p:embed/>
                  <p:pic>
                    <p:nvPicPr>
                      <p:cNvPr id="0" name="Object 10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0750" y="1717675"/>
                        <a:ext cx="6526213" cy="434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">
            <a:extLst>
              <a:ext uri="{FF2B5EF4-FFF2-40B4-BE49-F238E27FC236}">
                <a16:creationId xmlns:a16="http://schemas.microsoft.com/office/drawing/2014/main" id="{D5714F31-E6E2-EC49-866C-DDF0DAA5DB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050">
            <a:extLst>
              <a:ext uri="{FF2B5EF4-FFF2-40B4-BE49-F238E27FC236}">
                <a16:creationId xmlns:a16="http://schemas.microsoft.com/office/drawing/2014/main" id="{4C388B53-CA65-CD46-BB9C-29FF3DEC8D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1201738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spcBef>
                <a:spcPct val="20000"/>
              </a:spcBef>
              <a:tabLst>
                <a:tab pos="762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62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62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FF"/>
                </a:solidFill>
              </a:rPr>
              <a:t>	</a:t>
            </a:r>
            <a:r>
              <a:rPr lang="fr-FR" altLang="fr-FR" sz="2400">
                <a:solidFill>
                  <a:schemeClr val="bg2"/>
                </a:solidFill>
              </a:rPr>
              <a:t>3122	Réaction exothermique</a:t>
            </a:r>
            <a:r>
              <a:rPr lang="fr-FR" altLang="fr-FR" sz="2400">
                <a:solidFill>
                  <a:srgbClr val="0099FF"/>
                </a:solidFill>
              </a:rPr>
              <a:t> </a:t>
            </a:r>
            <a:r>
              <a:rPr lang="fr-FR" altLang="fr-FR" sz="2400"/>
              <a:t>(</a:t>
            </a:r>
            <a:r>
              <a:rPr lang="en-US" altLang="fr-FR" sz="2400" i="1">
                <a:solidFill>
                  <a:srgbClr val="7030A0"/>
                </a:solidFill>
              </a:rPr>
              <a:t>exothermic reaction</a:t>
            </a:r>
            <a:r>
              <a:rPr lang="fr-FR" altLang="fr-FR" sz="2400"/>
              <a:t>)</a:t>
            </a:r>
            <a:r>
              <a:rPr lang="fr-FR" altLang="fr-FR" sz="2400">
                <a:solidFill>
                  <a:srgbClr val="0099FF"/>
                </a:solidFill>
              </a:rPr>
              <a:t>  </a:t>
            </a:r>
            <a:r>
              <a:rPr lang="fr-FR" altLang="fr-FR">
                <a:solidFill>
                  <a:srgbClr val="CC0000"/>
                </a:solidFill>
              </a:rPr>
              <a:t> </a:t>
            </a:r>
          </a:p>
        </p:txBody>
      </p:sp>
      <p:sp>
        <p:nvSpPr>
          <p:cNvPr id="14338" name="Text Box 2051">
            <a:extLst>
              <a:ext uri="{FF2B5EF4-FFF2-40B4-BE49-F238E27FC236}">
                <a16:creationId xmlns:a16="http://schemas.microsoft.com/office/drawing/2014/main" id="{905ED2C6-055A-EE4A-88A0-50EC43BB90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1885950"/>
            <a:ext cx="8783637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00"/>
                </a:solidFill>
              </a:rPr>
              <a:t>A basse température 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00"/>
                </a:solidFill>
              </a:rPr>
              <a:t>	</a:t>
            </a:r>
            <a:r>
              <a:rPr lang="fr-FR" altLang="fr-FR" sz="2400"/>
              <a:t>La conversion est faible car la valeur des constantes cinétiques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est faible; c</a:t>
            </a:r>
            <a:r>
              <a:rPr lang="ja-JP" altLang="fr-FR" sz="2400"/>
              <a:t>’</a:t>
            </a:r>
            <a:r>
              <a:rPr lang="fr-FR" altLang="ja-JP" sz="2400"/>
              <a:t>est le régime de limitation par la cinétique</a:t>
            </a:r>
            <a:endParaRPr lang="fr-FR" altLang="fr-FR" sz="2400">
              <a:solidFill>
                <a:srgbClr val="009900"/>
              </a:solidFill>
            </a:endParaRPr>
          </a:p>
        </p:txBody>
      </p:sp>
      <p:sp>
        <p:nvSpPr>
          <p:cNvPr id="14339" name="Text Box 2052">
            <a:extLst>
              <a:ext uri="{FF2B5EF4-FFF2-40B4-BE49-F238E27FC236}">
                <a16:creationId xmlns:a16="http://schemas.microsoft.com/office/drawing/2014/main" id="{6D9B97D1-31F2-7E44-AAE2-5C1BF26D7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13" y="3195638"/>
            <a:ext cx="8774112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r>
              <a:rPr lang="fr-FR" altLang="fr-FR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haute température </a:t>
            </a:r>
          </a:p>
          <a:p>
            <a:pPr marL="763588" indent="-763588">
              <a:defRPr/>
            </a:pPr>
            <a:r>
              <a:rPr lang="fr-FR" altLang="fr-FR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La conversion à l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équilibre est faible car la réaction de formation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de A est favorisée; c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est le régime de limitation thermodynamique</a:t>
            </a:r>
            <a:endParaRPr lang="fr-FR" altLang="fr-FR" dirty="0">
              <a:solidFill>
                <a:srgbClr val="0099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0661" name="Text Box 2053">
            <a:extLst>
              <a:ext uri="{FF2B5EF4-FFF2-40B4-BE49-F238E27FC236}">
                <a16:creationId xmlns:a16="http://schemas.microsoft.com/office/drawing/2014/main" id="{407E241C-AA52-F24F-9404-8228ADD1DD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125" y="4773613"/>
            <a:ext cx="76612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  <a:sym typeface="Symbol" pitchFamily="2" charset="2"/>
              </a:rPr>
              <a:t>  Pour une vitesse r souhaitée, il existe une température </a:t>
            </a:r>
          </a:p>
          <a:p>
            <a:pPr algn="ctr"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  <a:sym typeface="Symbol" pitchFamily="2" charset="2"/>
              </a:rPr>
              <a:t>optimale de fonctionnement  </a:t>
            </a:r>
            <a:endParaRPr lang="fr-FR" altLang="fr-FR" sz="2400" b="1">
              <a:solidFill>
                <a:srgbClr val="CC0000"/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B3EF656-F31E-254A-B812-A6E22A0BB8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61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61" name="Object 2">
            <a:extLst>
              <a:ext uri="{FF2B5EF4-FFF2-40B4-BE49-F238E27FC236}">
                <a16:creationId xmlns:a16="http://schemas.microsoft.com/office/drawing/2014/main" id="{3DB7AEE1-BD77-B54D-B8A9-380A7EC1F2C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25550" y="1219200"/>
          <a:ext cx="7085013" cy="473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5" name="Feuille de calcul" r:id="rId3" imgW="11811000" imgH="8534400" progId="Excel.Sheet.8">
                  <p:embed/>
                </p:oleObj>
              </mc:Choice>
              <mc:Fallback>
                <p:oleObj name="Feuille de calcul" r:id="rId3" imgW="11811000" imgH="85344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5550" y="1219200"/>
                        <a:ext cx="7085013" cy="4733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5C928D55-B587-D044-9094-9CE2F1888C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026">
            <a:extLst>
              <a:ext uri="{FF2B5EF4-FFF2-40B4-BE49-F238E27FC236}">
                <a16:creationId xmlns:a16="http://schemas.microsoft.com/office/drawing/2014/main" id="{33A7F80D-CDED-8841-8A11-6698B0041D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18034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spcBef>
                <a:spcPct val="20000"/>
              </a:spcBef>
              <a:tabLst>
                <a:tab pos="762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62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62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FF"/>
                </a:solidFill>
              </a:rPr>
              <a:t>	</a:t>
            </a:r>
            <a:r>
              <a:rPr lang="fr-FR" altLang="fr-FR" sz="2400">
                <a:solidFill>
                  <a:srgbClr val="40A3D1"/>
                </a:solidFill>
              </a:rPr>
              <a:t>313	Progression Optimale de Température (POT, </a:t>
            </a:r>
            <a:r>
              <a:rPr lang="en-US" altLang="fr-FR" sz="2400" i="1">
                <a:solidFill>
                  <a:srgbClr val="7030A0"/>
                </a:solidFill>
              </a:rPr>
              <a:t>Optimum Temperature Progression</a:t>
            </a:r>
            <a:r>
              <a:rPr lang="fr-FR" altLang="fr-FR" sz="2400">
                <a:solidFill>
                  <a:srgbClr val="40A3D1"/>
                </a:solidFill>
              </a:rPr>
              <a:t>) </a:t>
            </a:r>
            <a:r>
              <a:rPr lang="fr-FR" altLang="fr-FR" sz="2400">
                <a:solidFill>
                  <a:srgbClr val="0099FF"/>
                </a:solidFill>
              </a:rPr>
              <a:t> </a:t>
            </a:r>
            <a:br>
              <a:rPr lang="fr-FR" altLang="fr-FR" sz="2400">
                <a:solidFill>
                  <a:srgbClr val="0099FF"/>
                </a:solidFill>
              </a:rPr>
            </a:br>
            <a:r>
              <a:rPr lang="fr-FR" altLang="fr-FR" sz="2400">
                <a:solidFill>
                  <a:srgbClr val="0099FF"/>
                </a:solidFill>
              </a:rPr>
              <a:t>  </a:t>
            </a:r>
            <a:r>
              <a:rPr lang="fr-FR" altLang="fr-FR" sz="2400">
                <a:solidFill>
                  <a:schemeClr val="bg2"/>
                </a:solidFill>
              </a:rPr>
              <a:t>3131 Définition générale </a:t>
            </a:r>
            <a:r>
              <a:rPr lang="fr-FR" altLang="fr-FR">
                <a:solidFill>
                  <a:srgbClr val="CC0000"/>
                </a:solidFill>
              </a:rPr>
              <a:t> </a:t>
            </a:r>
          </a:p>
        </p:txBody>
      </p:sp>
      <p:sp>
        <p:nvSpPr>
          <p:cNvPr id="16386" name="Text Box 1027">
            <a:extLst>
              <a:ext uri="{FF2B5EF4-FFF2-40B4-BE49-F238E27FC236}">
                <a16:creationId xmlns:a16="http://schemas.microsoft.com/office/drawing/2014/main" id="{E0074871-ECFB-8E43-B0D7-59013C329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038" y="3095625"/>
            <a:ext cx="8607425" cy="1570038"/>
          </a:xfrm>
          <a:prstGeom prst="rect">
            <a:avLst/>
          </a:prstGeom>
          <a:noFill/>
          <a:ln w="28575">
            <a:solidFill>
              <a:srgbClr val="CC00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</a:rPr>
              <a:t>Définition </a:t>
            </a:r>
          </a:p>
          <a:p>
            <a:pPr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</a:rPr>
              <a:t>	</a:t>
            </a:r>
            <a:r>
              <a:rPr lang="fr-FR" altLang="fr-FR" sz="2400"/>
              <a:t>Les courbes X = f(T) (pour r = Cte) possèdent un maximum.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La courbe reliant ces maxima entre eux définit la progression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optimale de température </a:t>
            </a:r>
            <a:endParaRPr lang="fr-FR" altLang="fr-FR" sz="2400" b="1">
              <a:solidFill>
                <a:srgbClr val="CC0000"/>
              </a:solidFill>
            </a:endParaRPr>
          </a:p>
        </p:txBody>
      </p:sp>
      <p:graphicFrame>
        <p:nvGraphicFramePr>
          <p:cNvPr id="71684" name="Object 1028">
            <a:extLst>
              <a:ext uri="{FF2B5EF4-FFF2-40B4-BE49-F238E27FC236}">
                <a16:creationId xmlns:a16="http://schemas.microsoft.com/office/drawing/2014/main" id="{910EF64B-06F3-CC4F-89FB-F33FDB2818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09988" y="4875213"/>
          <a:ext cx="15494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1" name="Équation" r:id="rId3" imgW="35699700" imgH="21069300" progId="Equation.3">
                  <p:embed/>
                </p:oleObj>
              </mc:Choice>
              <mc:Fallback>
                <p:oleObj name="Équation" r:id="rId3" imgW="35699700" imgH="21069300" progId="Equation.3">
                  <p:embed/>
                  <p:pic>
                    <p:nvPicPr>
                      <p:cNvPr id="0" name="Object 10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9988" y="4875213"/>
                        <a:ext cx="15494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EEE84D9A-2C85-A64C-8B32-35371AE3C7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54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ext Box 1027">
            <a:extLst>
              <a:ext uri="{FF2B5EF4-FFF2-40B4-BE49-F238E27FC236}">
                <a16:creationId xmlns:a16="http://schemas.microsoft.com/office/drawing/2014/main" id="{537F7D34-D1A9-9B48-86CC-77116708D7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0" y="1878013"/>
            <a:ext cx="8918575" cy="267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</a:rPr>
              <a:t>Autre définition </a:t>
            </a:r>
          </a:p>
          <a:p>
            <a:pPr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</a:rPr>
              <a:t>	</a:t>
            </a:r>
            <a:r>
              <a:rPr lang="fr-FR" altLang="fr-FR" sz="2400"/>
              <a:t>Si on trace une droite X = Cte dans le diagramme des courbes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iso-vitesse, on constate qu</a:t>
            </a:r>
            <a:r>
              <a:rPr lang="ja-JP" altLang="fr-FR" sz="2400"/>
              <a:t>’</a:t>
            </a:r>
            <a:r>
              <a:rPr lang="fr-FR" altLang="ja-JP" sz="2400"/>
              <a:t>elle coupe un faisceau de courbes X = F(T)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(pour r = Cte) dont une seule à qui elle est tangente. Leur point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d </a:t>
            </a:r>
            <a:r>
              <a:rPr lang="ja-JP" altLang="fr-FR" sz="2400"/>
              <a:t>’</a:t>
            </a:r>
            <a:r>
              <a:rPr lang="fr-FR" altLang="ja-JP" sz="2400"/>
              <a:t>intersection est alors situé sur la POT.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 </a:t>
            </a:r>
            <a:r>
              <a:rPr lang="fr-FR" altLang="fr-FR" sz="2400" b="1">
                <a:solidFill>
                  <a:srgbClr val="CC0000"/>
                </a:solidFill>
                <a:sym typeface="Symbol" pitchFamily="2" charset="2"/>
              </a:rPr>
              <a:t></a:t>
            </a:r>
            <a:r>
              <a:rPr lang="fr-FR" altLang="fr-FR" sz="2400">
                <a:sym typeface="Symbol" pitchFamily="2" charset="2"/>
              </a:rPr>
              <a:t> A température fixée T, on atteindra la conversion X, telle 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sym typeface="Symbol" pitchFamily="2" charset="2"/>
              </a:rPr>
              <a:t>que le point (T, X) est sur la POT, avec une vitesse maximale, donc: </a:t>
            </a:r>
            <a:endParaRPr lang="fr-FR" altLang="fr-FR" sz="2400" b="1">
              <a:solidFill>
                <a:srgbClr val="CC0000"/>
              </a:solidFill>
              <a:sym typeface="Symbol" pitchFamily="2" charset="2"/>
            </a:endParaRPr>
          </a:p>
        </p:txBody>
      </p:sp>
      <p:graphicFrame>
        <p:nvGraphicFramePr>
          <p:cNvPr id="72708" name="Object 1028">
            <a:extLst>
              <a:ext uri="{FF2B5EF4-FFF2-40B4-BE49-F238E27FC236}">
                <a16:creationId xmlns:a16="http://schemas.microsoft.com/office/drawing/2014/main" id="{3F259E28-20B3-F745-BD45-B447F39022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6013" y="4635500"/>
          <a:ext cx="16002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4" name="Équation" r:id="rId3" imgW="36868100" imgH="21069300" progId="Equation.3">
                  <p:embed/>
                </p:oleObj>
              </mc:Choice>
              <mc:Fallback>
                <p:oleObj name="Équation" r:id="rId3" imgW="36868100" imgH="21069300" progId="Equation.3">
                  <p:embed/>
                  <p:pic>
                    <p:nvPicPr>
                      <p:cNvPr id="0" name="Object 10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6013" y="4635500"/>
                        <a:ext cx="16002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">
            <a:extLst>
              <a:ext uri="{FF2B5EF4-FFF2-40B4-BE49-F238E27FC236}">
                <a16:creationId xmlns:a16="http://schemas.microsoft.com/office/drawing/2014/main" id="{DEB1980D-9009-1B43-B5AA-256833D62A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7" name="Text Box 6">
            <a:extLst>
              <a:ext uri="{FF2B5EF4-FFF2-40B4-BE49-F238E27FC236}">
                <a16:creationId xmlns:a16="http://schemas.microsoft.com/office/drawing/2014/main" id="{9F84668D-7F83-D244-87A5-31C2308431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988" y="1562100"/>
            <a:ext cx="26701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  <a:latin typeface="Times New Roman" panose="02020603050405020304" pitchFamily="18" charset="0"/>
              </a:rPr>
              <a:t>Equation de la POT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06BFE89-EE9E-9F48-93CE-FF15ABF4C4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026">
            <a:extLst>
              <a:ext uri="{FF2B5EF4-FFF2-40B4-BE49-F238E27FC236}">
                <a16:creationId xmlns:a16="http://schemas.microsoft.com/office/drawing/2014/main" id="{E47FF369-FA0B-084A-AFEE-C67C4E5D8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1266825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spcBef>
                <a:spcPct val="20000"/>
              </a:spcBef>
              <a:tabLst>
                <a:tab pos="762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62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62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FF"/>
                </a:solidFill>
              </a:rPr>
              <a:t>	</a:t>
            </a:r>
            <a:r>
              <a:rPr lang="fr-FR" altLang="fr-FR" sz="2400">
                <a:solidFill>
                  <a:schemeClr val="bg2"/>
                </a:solidFill>
              </a:rPr>
              <a:t>3132	 Tracé des courbes iso-temps de séjour</a:t>
            </a:r>
            <a:endParaRPr lang="fr-FR" altLang="fr-FR">
              <a:solidFill>
                <a:srgbClr val="CC0000"/>
              </a:solidFill>
            </a:endParaRPr>
          </a:p>
        </p:txBody>
      </p:sp>
      <p:sp>
        <p:nvSpPr>
          <p:cNvPr id="19458" name="Text Box 1027">
            <a:extLst>
              <a:ext uri="{FF2B5EF4-FFF2-40B4-BE49-F238E27FC236}">
                <a16:creationId xmlns:a16="http://schemas.microsoft.com/office/drawing/2014/main" id="{FA1B47B4-9BE0-824D-A9E3-23BFFDDE5C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525" y="2274888"/>
            <a:ext cx="19954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Réacteur agité</a:t>
            </a:r>
          </a:p>
        </p:txBody>
      </p:sp>
      <p:sp>
        <p:nvSpPr>
          <p:cNvPr id="73732" name="Text Box 1028">
            <a:extLst>
              <a:ext uri="{FF2B5EF4-FFF2-40B4-BE49-F238E27FC236}">
                <a16:creationId xmlns:a16="http://schemas.microsoft.com/office/drawing/2014/main" id="{49B66999-12CC-3D43-9543-3FE49AD310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20493" y="2816225"/>
            <a:ext cx="3612527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dirty="0" err="1"/>
              <a:t>F</a:t>
            </a:r>
            <a:r>
              <a:rPr lang="fr-FR" altLang="fr-FR" sz="2400" baseline="-25000" dirty="0" err="1"/>
              <a:t>Ao</a:t>
            </a:r>
            <a:r>
              <a:rPr lang="fr-FR" altLang="fr-FR" sz="2400" baseline="-25000" dirty="0"/>
              <a:t>   </a:t>
            </a:r>
            <a:r>
              <a:rPr lang="fr-FR" altLang="fr-FR" sz="2400" dirty="0"/>
              <a:t>-   k</a:t>
            </a:r>
            <a:r>
              <a:rPr lang="fr-FR" altLang="fr-FR" sz="2400" baseline="-25000" dirty="0"/>
              <a:t>1</a:t>
            </a:r>
            <a:r>
              <a:rPr lang="fr-FR" altLang="fr-FR" sz="2400" dirty="0"/>
              <a:t> C</a:t>
            </a:r>
            <a:r>
              <a:rPr lang="fr-FR" altLang="fr-FR" sz="2400" baseline="-25000" dirty="0"/>
              <a:t>A </a:t>
            </a:r>
            <a:r>
              <a:rPr lang="fr-FR" altLang="fr-FR" sz="2400" dirty="0"/>
              <a:t>V + k</a:t>
            </a:r>
            <a:r>
              <a:rPr lang="fr-FR" altLang="fr-FR" sz="2400" baseline="-25000" dirty="0"/>
              <a:t>2</a:t>
            </a:r>
            <a:r>
              <a:rPr lang="fr-FR" altLang="fr-FR" sz="2400" dirty="0"/>
              <a:t> C</a:t>
            </a:r>
            <a:r>
              <a:rPr lang="fr-FR" altLang="fr-FR" sz="2400" baseline="-25000" dirty="0"/>
              <a:t>B </a:t>
            </a:r>
            <a:r>
              <a:rPr lang="fr-FR" altLang="fr-FR" sz="2400" dirty="0"/>
              <a:t>V</a:t>
            </a:r>
            <a:r>
              <a:rPr lang="fr-FR" altLang="fr-FR" sz="2400" baseline="-25000" dirty="0"/>
              <a:t> </a:t>
            </a:r>
            <a:r>
              <a:rPr lang="fr-FR" altLang="fr-FR" sz="2400" dirty="0"/>
              <a:t>=    F</a:t>
            </a:r>
            <a:r>
              <a:rPr lang="fr-FR" altLang="fr-FR" sz="2400" baseline="-25000" dirty="0"/>
              <a:t>A</a:t>
            </a:r>
            <a:endParaRPr lang="fr-FR" altLang="fr-FR" sz="2000" baseline="-25000" dirty="0"/>
          </a:p>
          <a:p>
            <a:pPr algn="ctr">
              <a:spcBef>
                <a:spcPct val="0"/>
              </a:spcBef>
            </a:pPr>
            <a:endParaRPr lang="fr-FR" altLang="fr-FR" sz="2000" dirty="0"/>
          </a:p>
          <a:p>
            <a:pPr algn="ctr">
              <a:spcBef>
                <a:spcPct val="0"/>
              </a:spcBef>
            </a:pPr>
            <a:endParaRPr lang="fr-FR" altLang="fr-FR" sz="2000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C3572BE-0DB0-7542-A775-39FA6B602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2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 Box 1027">
            <a:extLst>
              <a:ext uri="{FF2B5EF4-FFF2-40B4-BE49-F238E27FC236}">
                <a16:creationId xmlns:a16="http://schemas.microsoft.com/office/drawing/2014/main" id="{E81501DA-F8CE-BA4A-9B02-B072902591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525" y="2444750"/>
            <a:ext cx="19954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Réacteur agité</a:t>
            </a:r>
          </a:p>
        </p:txBody>
      </p:sp>
      <p:sp>
        <p:nvSpPr>
          <p:cNvPr id="20482" name="Text Box 1030">
            <a:extLst>
              <a:ext uri="{FF2B5EF4-FFF2-40B4-BE49-F238E27FC236}">
                <a16:creationId xmlns:a16="http://schemas.microsoft.com/office/drawing/2014/main" id="{802C70D5-A375-454A-8F80-F2942EDBE7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2075" y="1589088"/>
            <a:ext cx="33274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i="1">
                <a:solidFill>
                  <a:srgbClr val="40A3D1"/>
                </a:solidFill>
              </a:rPr>
              <a:t>Réaction endothermique </a:t>
            </a:r>
          </a:p>
        </p:txBody>
      </p:sp>
      <p:grpSp>
        <p:nvGrpSpPr>
          <p:cNvPr id="20483" name="Group 1036">
            <a:extLst>
              <a:ext uri="{FF2B5EF4-FFF2-40B4-BE49-F238E27FC236}">
                <a16:creationId xmlns:a16="http://schemas.microsoft.com/office/drawing/2014/main" id="{2924C3A4-E465-AE41-9022-A7BB2E03A16B}"/>
              </a:ext>
            </a:extLst>
          </p:cNvPr>
          <p:cNvGrpSpPr>
            <a:grpSpLocks/>
          </p:cNvGrpSpPr>
          <p:nvPr/>
        </p:nvGrpSpPr>
        <p:grpSpPr bwMode="auto">
          <a:xfrm>
            <a:off x="2336800" y="1870075"/>
            <a:ext cx="6807200" cy="4227513"/>
            <a:chOff x="1472" y="1351"/>
            <a:chExt cx="4288" cy="2663"/>
          </a:xfrm>
        </p:grpSpPr>
        <p:graphicFrame>
          <p:nvGraphicFramePr>
            <p:cNvPr id="20485" name="Object 1034">
              <a:extLst>
                <a:ext uri="{FF2B5EF4-FFF2-40B4-BE49-F238E27FC236}">
                  <a16:creationId xmlns:a16="http://schemas.microsoft.com/office/drawing/2014/main" id="{D4B86BA4-B0D4-0344-848D-C6C9B9D03F9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72" y="1351"/>
            <a:ext cx="4288" cy="26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89" name="Feuille de calcul" r:id="rId3" imgW="10883900" imgH="6756400" progId="Excel.Sheet.8">
                    <p:embed/>
                  </p:oleObj>
                </mc:Choice>
                <mc:Fallback>
                  <p:oleObj name="Feuille de calcul" r:id="rId3" imgW="10883900" imgH="6756400" progId="Excel.Sheet.8">
                    <p:embed/>
                    <p:pic>
                      <p:nvPicPr>
                        <p:cNvPr id="0" name="Object 103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72" y="1351"/>
                          <a:ext cx="4288" cy="26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12700">
                              <a:solidFill>
                                <a:schemeClr val="tx1"/>
                              </a:solidFill>
                              <a:miter lim="800000"/>
                              <a:headEnd type="none" w="sm" len="sm"/>
                              <a:tailEnd type="none" w="sm" len="sm"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>
                                    <a:alpha val="74997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0486" name="Text Box 1035">
              <a:extLst>
                <a:ext uri="{FF2B5EF4-FFF2-40B4-BE49-F238E27FC236}">
                  <a16:creationId xmlns:a16="http://schemas.microsoft.com/office/drawing/2014/main" id="{1E6A2DB2-8266-F74B-A06E-CBAAD6F6D6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0" y="3038"/>
              <a:ext cx="45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sym typeface="Symbol" pitchFamily="2" charset="2"/>
                </a:rPr>
                <a:t>t</a:t>
              </a:r>
              <a:r>
                <a:rPr lang="fr-FR" altLang="fr-FR" sz="2400">
                  <a:sym typeface="Symbol" pitchFamily="2" charset="2"/>
                </a:rPr>
                <a:t> </a:t>
              </a:r>
              <a:r>
                <a:rPr lang="fr-FR" altLang="fr-FR" sz="1800">
                  <a:sym typeface="Symbol" pitchFamily="2" charset="2"/>
                </a:rPr>
                <a:t>= </a:t>
              </a:r>
              <a:r>
                <a:rPr lang="fr-FR" altLang="fr-FR" sz="2400">
                  <a:sym typeface="Symbol" pitchFamily="2" charset="2"/>
                </a:rPr>
                <a:t></a:t>
              </a:r>
              <a:endParaRPr lang="fr-FR" altLang="fr-FR" sz="2400"/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C0DDFFC9-34E2-0C4F-8B1B-0D53459557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 Box 3">
            <a:extLst>
              <a:ext uri="{FF2B5EF4-FFF2-40B4-BE49-F238E27FC236}">
                <a16:creationId xmlns:a16="http://schemas.microsoft.com/office/drawing/2014/main" id="{A6D4F53C-9E54-8943-A350-5B0B4442BD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500" y="1508125"/>
            <a:ext cx="312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i="1">
                <a:solidFill>
                  <a:srgbClr val="40A3D1"/>
                </a:solidFill>
              </a:rPr>
              <a:t>Réaction exothermique </a:t>
            </a:r>
          </a:p>
        </p:txBody>
      </p:sp>
      <p:grpSp>
        <p:nvGrpSpPr>
          <p:cNvPr id="21506" name="Group 8">
            <a:extLst>
              <a:ext uri="{FF2B5EF4-FFF2-40B4-BE49-F238E27FC236}">
                <a16:creationId xmlns:a16="http://schemas.microsoft.com/office/drawing/2014/main" id="{7977881B-2F46-3A4E-AA8D-D88E0C2EB8BE}"/>
              </a:ext>
            </a:extLst>
          </p:cNvPr>
          <p:cNvGrpSpPr>
            <a:grpSpLocks/>
          </p:cNvGrpSpPr>
          <p:nvPr/>
        </p:nvGrpSpPr>
        <p:grpSpPr bwMode="auto">
          <a:xfrm>
            <a:off x="2197100" y="1703388"/>
            <a:ext cx="6946900" cy="4397375"/>
            <a:chOff x="1384" y="1295"/>
            <a:chExt cx="4376" cy="2770"/>
          </a:xfrm>
        </p:grpSpPr>
        <p:graphicFrame>
          <p:nvGraphicFramePr>
            <p:cNvPr id="21509" name="Object 6">
              <a:extLst>
                <a:ext uri="{FF2B5EF4-FFF2-40B4-BE49-F238E27FC236}">
                  <a16:creationId xmlns:a16="http://schemas.microsoft.com/office/drawing/2014/main" id="{08A3474A-0A8F-5248-AE8A-C078F66622F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84" y="1295"/>
            <a:ext cx="4376" cy="277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3" name="Feuille de calcul" r:id="rId3" imgW="10883900" imgH="6756400" progId="Excel.Sheet.8">
                    <p:embed/>
                  </p:oleObj>
                </mc:Choice>
                <mc:Fallback>
                  <p:oleObj name="Feuille de calcul" r:id="rId3" imgW="10883900" imgH="6756400" progId="Excel.Sheet.8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84" y="1295"/>
                          <a:ext cx="4376" cy="277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12700">
                              <a:solidFill>
                                <a:schemeClr val="tx1"/>
                              </a:solidFill>
                              <a:miter lim="800000"/>
                              <a:headEnd type="none" w="sm" len="sm"/>
                              <a:tailEnd type="none" w="sm" len="sm"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>
                                    <a:alpha val="74997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510" name="Rectangle 7">
              <a:extLst>
                <a:ext uri="{FF2B5EF4-FFF2-40B4-BE49-F238E27FC236}">
                  <a16:creationId xmlns:a16="http://schemas.microsoft.com/office/drawing/2014/main" id="{46816233-64E9-DF48-A392-9FBB81B4A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0" y="1712"/>
              <a:ext cx="48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latin typeface="Symbol" pitchFamily="2" charset="2"/>
                  <a:sym typeface="Symbol" pitchFamily="2" charset="2"/>
                </a:rPr>
                <a:t>t</a:t>
              </a:r>
              <a:r>
                <a:rPr lang="fr-FR" altLang="fr-FR" sz="2400">
                  <a:latin typeface="Times New Roman" panose="02020603050405020304" pitchFamily="18" charset="0"/>
                  <a:sym typeface="Symbol" pitchFamily="2" charset="2"/>
                </a:rPr>
                <a:t> </a:t>
              </a:r>
              <a:r>
                <a:rPr lang="fr-FR" altLang="fr-FR" sz="1800">
                  <a:latin typeface="Times New Roman" panose="02020603050405020304" pitchFamily="18" charset="0"/>
                  <a:sym typeface="Symbol" pitchFamily="2" charset="2"/>
                </a:rPr>
                <a:t>= </a:t>
              </a:r>
              <a:r>
                <a:rPr lang="fr-FR" altLang="fr-FR" sz="2400">
                  <a:latin typeface="Times New Roman" panose="02020603050405020304" pitchFamily="18" charset="0"/>
                  <a:sym typeface="Symbol" pitchFamily="2" charset="2"/>
                </a:rPr>
                <a:t></a:t>
              </a:r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7CC62242-D285-0B40-A10A-7082C093B1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  <p:sp>
        <p:nvSpPr>
          <p:cNvPr id="21508" name="Text Box 1027">
            <a:extLst>
              <a:ext uri="{FF2B5EF4-FFF2-40B4-BE49-F238E27FC236}">
                <a16:creationId xmlns:a16="http://schemas.microsoft.com/office/drawing/2014/main" id="{DDC7302F-5DC7-0149-B200-A0B1E8FFED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525" y="2444750"/>
            <a:ext cx="19954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Réacteur agité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ext Box 1027">
            <a:extLst>
              <a:ext uri="{FF2B5EF4-FFF2-40B4-BE49-F238E27FC236}">
                <a16:creationId xmlns:a16="http://schemas.microsoft.com/office/drawing/2014/main" id="{0B8B49A0-494E-6540-9938-D4DB0DFDF0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525" y="1890713"/>
            <a:ext cx="21034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Réacteur piston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289869B-AAA3-5446-89A5-0D81A0D936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2">
            <a:extLst>
              <a:ext uri="{FF2B5EF4-FFF2-40B4-BE49-F238E27FC236}">
                <a16:creationId xmlns:a16="http://schemas.microsoft.com/office/drawing/2014/main" id="{5FBBB1E1-24B2-BF42-B7E8-5A82341F799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371600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32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311	Rappels de thermodynamique </a:t>
            </a:r>
            <a:r>
              <a:rPr lang="fr-FR" altLang="fr-FR" sz="32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  <p:grpSp>
        <p:nvGrpSpPr>
          <p:cNvPr id="5122" name="Group 11">
            <a:extLst>
              <a:ext uri="{FF2B5EF4-FFF2-40B4-BE49-F238E27FC236}">
                <a16:creationId xmlns:a16="http://schemas.microsoft.com/office/drawing/2014/main" id="{7C624D89-C196-BE40-B484-36C940F3A61F}"/>
              </a:ext>
            </a:extLst>
          </p:cNvPr>
          <p:cNvGrpSpPr>
            <a:grpSpLocks/>
          </p:cNvGrpSpPr>
          <p:nvPr/>
        </p:nvGrpSpPr>
        <p:grpSpPr bwMode="auto">
          <a:xfrm>
            <a:off x="677863" y="2478088"/>
            <a:ext cx="5856287" cy="862012"/>
            <a:chOff x="427" y="2088"/>
            <a:chExt cx="3689" cy="543"/>
          </a:xfrm>
        </p:grpSpPr>
        <p:sp>
          <p:nvSpPr>
            <p:cNvPr id="5128" name="Text Box 4">
              <a:extLst>
                <a:ext uri="{FF2B5EF4-FFF2-40B4-BE49-F238E27FC236}">
                  <a16:creationId xmlns:a16="http://schemas.microsoft.com/office/drawing/2014/main" id="{50BEDA35-71B7-8F4E-BEB9-3423FF5BE5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7" y="2106"/>
              <a:ext cx="2431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Soit une réaction équilibrée : </a:t>
              </a:r>
            </a:p>
          </p:txBody>
        </p:sp>
        <p:graphicFrame>
          <p:nvGraphicFramePr>
            <p:cNvPr id="5129" name="Object 5">
              <a:extLst>
                <a:ext uri="{FF2B5EF4-FFF2-40B4-BE49-F238E27FC236}">
                  <a16:creationId xmlns:a16="http://schemas.microsoft.com/office/drawing/2014/main" id="{9F741B0E-6616-6B40-8926-36351C89576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956" y="2088"/>
            <a:ext cx="1160" cy="54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4" name="Équation" r:id="rId3" imgW="42418000" imgH="19900900" progId="Equation.3">
                    <p:embed/>
                  </p:oleObj>
                </mc:Choice>
                <mc:Fallback>
                  <p:oleObj name="Équation" r:id="rId3" imgW="42418000" imgH="19900900" progId="Equation.3">
                    <p:embed/>
                    <p:pic>
                      <p:nvPicPr>
                        <p:cNvPr id="0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56" y="2088"/>
                          <a:ext cx="1160" cy="54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" name="Group 12">
            <a:extLst>
              <a:ext uri="{FF2B5EF4-FFF2-40B4-BE49-F238E27FC236}">
                <a16:creationId xmlns:a16="http://schemas.microsoft.com/office/drawing/2014/main" id="{3E87BCC5-92BB-374A-87EF-537F9A388C08}"/>
              </a:ext>
            </a:extLst>
          </p:cNvPr>
          <p:cNvGrpSpPr>
            <a:grpSpLocks/>
          </p:cNvGrpSpPr>
          <p:nvPr/>
        </p:nvGrpSpPr>
        <p:grpSpPr bwMode="auto">
          <a:xfrm>
            <a:off x="679450" y="3452813"/>
            <a:ext cx="6369050" cy="1304925"/>
            <a:chOff x="428" y="2578"/>
            <a:chExt cx="4012" cy="822"/>
          </a:xfrm>
        </p:grpSpPr>
        <p:sp>
          <p:nvSpPr>
            <p:cNvPr id="5126" name="Text Box 7">
              <a:extLst>
                <a:ext uri="{FF2B5EF4-FFF2-40B4-BE49-F238E27FC236}">
                  <a16:creationId xmlns:a16="http://schemas.microsoft.com/office/drawing/2014/main" id="{E59298E4-CAA2-6648-8078-3337772566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8" y="2578"/>
              <a:ext cx="391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Constantes d </a:t>
              </a:r>
              <a:r>
                <a:rPr lang="ja-JP" altLang="fr-FR" sz="2400"/>
                <a:t>’</a:t>
              </a:r>
              <a:r>
                <a:rPr lang="fr-FR" altLang="ja-JP" sz="2400"/>
                <a:t>équilibre (</a:t>
              </a:r>
              <a:r>
                <a:rPr lang="en-US" altLang="ja-JP" sz="2400" i="1">
                  <a:solidFill>
                    <a:srgbClr val="7030A0"/>
                  </a:solidFill>
                </a:rPr>
                <a:t>equilibrium constants</a:t>
              </a:r>
              <a:r>
                <a:rPr lang="fr-FR" altLang="ja-JP" sz="2400"/>
                <a:t>): </a:t>
              </a:r>
              <a:endParaRPr lang="fr-FR" altLang="fr-FR" sz="2400"/>
            </a:p>
          </p:txBody>
        </p:sp>
        <p:graphicFrame>
          <p:nvGraphicFramePr>
            <p:cNvPr id="5127" name="Object 9">
              <a:extLst>
                <a:ext uri="{FF2B5EF4-FFF2-40B4-BE49-F238E27FC236}">
                  <a16:creationId xmlns:a16="http://schemas.microsoft.com/office/drawing/2014/main" id="{9439341C-CB47-3245-A648-F7B4ABC7BF8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44" y="2840"/>
            <a:ext cx="3296" cy="5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5" name="Équation" r:id="rId5" imgW="120535700" imgH="20485100" progId="Equation.3">
                    <p:embed/>
                  </p:oleObj>
                </mc:Choice>
                <mc:Fallback>
                  <p:oleObj name="Équation" r:id="rId5" imgW="120535700" imgH="204851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44" y="2840"/>
                          <a:ext cx="3296" cy="5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8442" name="Text Box 10">
            <a:extLst>
              <a:ext uri="{FF2B5EF4-FFF2-40B4-BE49-F238E27FC236}">
                <a16:creationId xmlns:a16="http://schemas.microsoft.com/office/drawing/2014/main" id="{E0729700-ED9B-544E-B68B-0757DFA9FE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3025" y="5005388"/>
            <a:ext cx="617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Avec: K</a:t>
            </a:r>
            <a:r>
              <a:rPr lang="fr-FR" altLang="fr-FR" sz="2400" baseline="-25000"/>
              <a:t>p</a:t>
            </a:r>
            <a:r>
              <a:rPr lang="fr-FR" altLang="fr-FR" sz="2400"/>
              <a:t> = K</a:t>
            </a:r>
            <a:r>
              <a:rPr lang="fr-FR" altLang="fr-FR" sz="2400" baseline="-25000"/>
              <a:t>c</a:t>
            </a:r>
            <a:r>
              <a:rPr lang="fr-FR" altLang="fr-FR" sz="2400"/>
              <a:t> (RT)</a:t>
            </a:r>
            <a:r>
              <a:rPr lang="fr-FR" altLang="fr-FR" sz="2400" baseline="30000">
                <a:latin typeface="Symbol" pitchFamily="2" charset="2"/>
              </a:rPr>
              <a:t>D</a:t>
            </a:r>
            <a:r>
              <a:rPr lang="fr-FR" altLang="fr-FR" sz="2400" baseline="30000"/>
              <a:t>n </a:t>
            </a:r>
            <a:r>
              <a:rPr lang="fr-FR" altLang="fr-FR" sz="2400"/>
              <a:t>(hypothèse gaz parfait) 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4617813-6214-AF40-929F-809966340C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42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 Box 2">
            <a:extLst>
              <a:ext uri="{FF2B5EF4-FFF2-40B4-BE49-F238E27FC236}">
                <a16:creationId xmlns:a16="http://schemas.microsoft.com/office/drawing/2014/main" id="{EB182CC0-FE9C-EF46-9C9A-0A7CCA5449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525" y="2190750"/>
            <a:ext cx="21034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Réacteur piston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7D86C85-7B05-534A-B4B7-ADECB1BF6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2">
            <a:extLst>
              <a:ext uri="{FF2B5EF4-FFF2-40B4-BE49-F238E27FC236}">
                <a16:creationId xmlns:a16="http://schemas.microsoft.com/office/drawing/2014/main" id="{63A41743-8130-1441-A6C4-3FE5BCAAE4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525" y="3581400"/>
            <a:ext cx="21034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Réacteur piston</a:t>
            </a:r>
          </a:p>
        </p:txBody>
      </p:sp>
      <p:sp>
        <p:nvSpPr>
          <p:cNvPr id="24578" name="Text Box 5">
            <a:extLst>
              <a:ext uri="{FF2B5EF4-FFF2-40B4-BE49-F238E27FC236}">
                <a16:creationId xmlns:a16="http://schemas.microsoft.com/office/drawing/2014/main" id="{CA575DC6-56BF-084E-977B-C3A32E007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8275" y="1425575"/>
            <a:ext cx="3327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i="1">
                <a:solidFill>
                  <a:srgbClr val="40A3D1"/>
                </a:solidFill>
              </a:rPr>
              <a:t>Réaction endothermique </a:t>
            </a:r>
          </a:p>
        </p:txBody>
      </p:sp>
      <p:grpSp>
        <p:nvGrpSpPr>
          <p:cNvPr id="24579" name="Group 8">
            <a:extLst>
              <a:ext uri="{FF2B5EF4-FFF2-40B4-BE49-F238E27FC236}">
                <a16:creationId xmlns:a16="http://schemas.microsoft.com/office/drawing/2014/main" id="{DE9F701C-35A8-4E42-A747-74535D2E5B6B}"/>
              </a:ext>
            </a:extLst>
          </p:cNvPr>
          <p:cNvGrpSpPr>
            <a:grpSpLocks/>
          </p:cNvGrpSpPr>
          <p:nvPr/>
        </p:nvGrpSpPr>
        <p:grpSpPr bwMode="auto">
          <a:xfrm>
            <a:off x="2216150" y="1974850"/>
            <a:ext cx="6927850" cy="4165600"/>
            <a:chOff x="1396" y="1384"/>
            <a:chExt cx="4364" cy="2624"/>
          </a:xfrm>
        </p:grpSpPr>
        <p:graphicFrame>
          <p:nvGraphicFramePr>
            <p:cNvPr id="24581" name="Object 6">
              <a:extLst>
                <a:ext uri="{FF2B5EF4-FFF2-40B4-BE49-F238E27FC236}">
                  <a16:creationId xmlns:a16="http://schemas.microsoft.com/office/drawing/2014/main" id="{E5EE6D68-AE9F-FA4F-91DB-4C70B75A239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96" y="1384"/>
            <a:ext cx="4364" cy="26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5" name="Feuille de calcul" r:id="rId3" imgW="11811000" imgH="8534400" progId="Excel.Sheet.8">
                    <p:embed/>
                  </p:oleObj>
                </mc:Choice>
                <mc:Fallback>
                  <p:oleObj name="Feuille de calcul" r:id="rId3" imgW="11811000" imgH="8534400" progId="Excel.Sheet.8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96" y="1384"/>
                          <a:ext cx="4364" cy="262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12700">
                              <a:solidFill>
                                <a:schemeClr val="tx1"/>
                              </a:solidFill>
                              <a:miter lim="800000"/>
                              <a:headEnd type="none" w="sm" len="sm"/>
                              <a:tailEnd type="none" w="sm" len="sm"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>
                                    <a:alpha val="74997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4582" name="Rectangle 7">
              <a:extLst>
                <a:ext uri="{FF2B5EF4-FFF2-40B4-BE49-F238E27FC236}">
                  <a16:creationId xmlns:a16="http://schemas.microsoft.com/office/drawing/2014/main" id="{54C671B1-055E-3941-AD38-B838329324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6" y="3064"/>
              <a:ext cx="48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latin typeface="Symbol" pitchFamily="2" charset="2"/>
                  <a:sym typeface="Symbol" pitchFamily="2" charset="2"/>
                </a:rPr>
                <a:t>t</a:t>
              </a:r>
              <a:r>
                <a:rPr lang="fr-FR" altLang="fr-FR" sz="2400">
                  <a:latin typeface="Times New Roman" panose="02020603050405020304" pitchFamily="18" charset="0"/>
                  <a:sym typeface="Symbol" pitchFamily="2" charset="2"/>
                </a:rPr>
                <a:t> </a:t>
              </a:r>
              <a:r>
                <a:rPr lang="fr-FR" altLang="fr-FR" sz="1800">
                  <a:latin typeface="Times New Roman" panose="02020603050405020304" pitchFamily="18" charset="0"/>
                  <a:sym typeface="Symbol" pitchFamily="2" charset="2"/>
                </a:rPr>
                <a:t>= </a:t>
              </a:r>
              <a:r>
                <a:rPr lang="fr-FR" altLang="fr-FR" sz="2400">
                  <a:latin typeface="Times New Roman" panose="02020603050405020304" pitchFamily="18" charset="0"/>
                  <a:sym typeface="Symbol" pitchFamily="2" charset="2"/>
                </a:rPr>
                <a:t></a:t>
              </a:r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36C7AAAE-EF3A-144E-A1C5-37C032C7D6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 Box 2">
            <a:extLst>
              <a:ext uri="{FF2B5EF4-FFF2-40B4-BE49-F238E27FC236}">
                <a16:creationId xmlns:a16="http://schemas.microsoft.com/office/drawing/2014/main" id="{F30C6DAC-1635-C045-B795-33BCCF592C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3019425"/>
            <a:ext cx="21034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Réacteur piston</a:t>
            </a:r>
          </a:p>
        </p:txBody>
      </p:sp>
      <p:sp>
        <p:nvSpPr>
          <p:cNvPr id="25602" name="Text Box 3">
            <a:extLst>
              <a:ext uri="{FF2B5EF4-FFF2-40B4-BE49-F238E27FC236}">
                <a16:creationId xmlns:a16="http://schemas.microsoft.com/office/drawing/2014/main" id="{755B3C1F-BF45-374F-8C83-519BB448BA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5900" y="1428750"/>
            <a:ext cx="312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i="1">
                <a:solidFill>
                  <a:srgbClr val="40A3D1"/>
                </a:solidFill>
              </a:rPr>
              <a:t>Réaction exothermique </a:t>
            </a:r>
          </a:p>
        </p:txBody>
      </p:sp>
      <p:graphicFrame>
        <p:nvGraphicFramePr>
          <p:cNvPr id="25603" name="Object 8">
            <a:extLst>
              <a:ext uri="{FF2B5EF4-FFF2-40B4-BE49-F238E27FC236}">
                <a16:creationId xmlns:a16="http://schemas.microsoft.com/office/drawing/2014/main" id="{08CACC64-C09B-3B47-9908-AD4DB7871C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09800" y="1550988"/>
          <a:ext cx="6934200" cy="454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7" name="Feuille de calcul" r:id="rId3" imgW="10883900" imgH="6756400" progId="Excel.Sheet.8">
                  <p:embed/>
                </p:oleObj>
              </mc:Choice>
              <mc:Fallback>
                <p:oleObj name="Feuille de calcul" r:id="rId3" imgW="10883900" imgH="6756400" progId="Excel.Shee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9800" y="1550988"/>
                        <a:ext cx="6934200" cy="4548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6CF46B7F-C17D-1942-9EED-A1269705FD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ext Box 2">
            <a:extLst>
              <a:ext uri="{FF2B5EF4-FFF2-40B4-BE49-F238E27FC236}">
                <a16:creationId xmlns:a16="http://schemas.microsoft.com/office/drawing/2014/main" id="{DAA0C67A-B2AD-DC44-93DD-69A119365B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63" y="3176588"/>
            <a:ext cx="1905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Comparaison </a:t>
            </a:r>
          </a:p>
          <a:p>
            <a:pPr algn="ctr"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piston/agité </a:t>
            </a:r>
          </a:p>
        </p:txBody>
      </p:sp>
      <p:sp>
        <p:nvSpPr>
          <p:cNvPr id="26626" name="Text Box 3">
            <a:extLst>
              <a:ext uri="{FF2B5EF4-FFF2-40B4-BE49-F238E27FC236}">
                <a16:creationId xmlns:a16="http://schemas.microsoft.com/office/drawing/2014/main" id="{022532C4-44EE-8F49-9D56-3827E5A7E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5900" y="1338263"/>
            <a:ext cx="31289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i="1">
                <a:solidFill>
                  <a:srgbClr val="40A3D1"/>
                </a:solidFill>
              </a:rPr>
              <a:t>Réaction exothermique </a:t>
            </a:r>
          </a:p>
        </p:txBody>
      </p:sp>
      <p:graphicFrame>
        <p:nvGraphicFramePr>
          <p:cNvPr id="26627" name="Object 5">
            <a:extLst>
              <a:ext uri="{FF2B5EF4-FFF2-40B4-BE49-F238E27FC236}">
                <a16:creationId xmlns:a16="http://schemas.microsoft.com/office/drawing/2014/main" id="{8D5E987F-B8EF-9540-9F78-CAED1959C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60588" y="1466850"/>
          <a:ext cx="6983412" cy="476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1" name="Feuille de calcul" r:id="rId3" imgW="11811000" imgH="8534400" progId="Excel.Sheet.8">
                  <p:embed/>
                </p:oleObj>
              </mc:Choice>
              <mc:Fallback>
                <p:oleObj name="Feuille de calcul" r:id="rId3" imgW="11811000" imgH="8534400" progId="Excel.Sheet.8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0588" y="1466850"/>
                        <a:ext cx="6983412" cy="4767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BF8A24B9-48C6-D24E-964D-21EA168273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>
            <a:extLst>
              <a:ext uri="{FF2B5EF4-FFF2-40B4-BE49-F238E27FC236}">
                <a16:creationId xmlns:a16="http://schemas.microsoft.com/office/drawing/2014/main" id="{ECAFCA1E-94CD-7840-849D-6B2F93D92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1214438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spcBef>
                <a:spcPct val="20000"/>
              </a:spcBef>
              <a:tabLst>
                <a:tab pos="762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62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62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FF"/>
                </a:solidFill>
              </a:rPr>
              <a:t>  </a:t>
            </a:r>
            <a:r>
              <a:rPr lang="fr-FR" altLang="fr-FR" sz="2400">
                <a:solidFill>
                  <a:schemeClr val="bg2"/>
                </a:solidFill>
              </a:rPr>
              <a:t>3133 Conclusion sur les réacteurs idéaux  </a:t>
            </a:r>
            <a:r>
              <a:rPr lang="fr-FR" altLang="fr-FR">
                <a:solidFill>
                  <a:srgbClr val="CC0000"/>
                </a:solidFill>
              </a:rPr>
              <a:t> </a:t>
            </a:r>
          </a:p>
        </p:txBody>
      </p:sp>
      <p:sp>
        <p:nvSpPr>
          <p:cNvPr id="27650" name="Text Box 3">
            <a:extLst>
              <a:ext uri="{FF2B5EF4-FFF2-40B4-BE49-F238E27FC236}">
                <a16:creationId xmlns:a16="http://schemas.microsoft.com/office/drawing/2014/main" id="{4E7416AC-771D-D549-90F7-E496246EBA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038" y="2370138"/>
            <a:ext cx="8782050" cy="1570037"/>
          </a:xfrm>
          <a:prstGeom prst="rect">
            <a:avLst/>
          </a:prstGeom>
          <a:noFill/>
          <a:ln w="28575">
            <a:solidFill>
              <a:srgbClr val="CC00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</a:rPr>
              <a:t>	</a:t>
            </a:r>
            <a:r>
              <a:rPr lang="fr-FR" altLang="fr-FR" sz="2400"/>
              <a:t>Dans le cas d </a:t>
            </a:r>
            <a:r>
              <a:rPr lang="ja-JP" altLang="fr-FR" sz="2400"/>
              <a:t>’</a:t>
            </a:r>
            <a:r>
              <a:rPr lang="fr-FR" altLang="ja-JP" sz="2400"/>
              <a:t>une réaction équilibrée et exothermique et quel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que soit le réacteur utilisé, on obtiendra la conversion maximale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dans le volume minimal en réglant la température T en fonction du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taux de conversion X suivant la POT. </a:t>
            </a:r>
            <a:endParaRPr lang="fr-FR" altLang="fr-FR" sz="2400" b="1">
              <a:solidFill>
                <a:srgbClr val="CC0000"/>
              </a:solidFill>
            </a:endParaRPr>
          </a:p>
        </p:txBody>
      </p:sp>
      <p:sp>
        <p:nvSpPr>
          <p:cNvPr id="80901" name="Text Box 5">
            <a:extLst>
              <a:ext uri="{FF2B5EF4-FFF2-40B4-BE49-F238E27FC236}">
                <a16:creationId xmlns:a16="http://schemas.microsoft.com/office/drawing/2014/main" id="{F8F64A7C-BAF1-A046-90A9-C4D6212C5E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038" y="4213225"/>
            <a:ext cx="8786812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Cas du réacteur continu parfaitement agité</a:t>
            </a:r>
            <a:r>
              <a:rPr lang="fr-FR" altLang="fr-FR" sz="2400" i="1"/>
              <a:t> </a:t>
            </a:r>
          </a:p>
          <a:p>
            <a:pPr>
              <a:spcBef>
                <a:spcPct val="0"/>
              </a:spcBef>
            </a:pPr>
            <a:r>
              <a:rPr lang="fr-FR" altLang="fr-FR" sz="2400" i="1"/>
              <a:t>	</a:t>
            </a:r>
            <a:r>
              <a:rPr lang="fr-FR" altLang="fr-FR" sz="2400"/>
              <a:t>Si on souhaite obtenir une conversion X avec un volume de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réacteur minimal, on choisira T telle que la vitesse de la réaction soit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maximale et donc telle que le point (T, X) soit sur la POT </a:t>
            </a:r>
            <a:endParaRPr lang="fr-FR" altLang="fr-FR" sz="2400" i="1"/>
          </a:p>
        </p:txBody>
      </p:sp>
      <p:sp>
        <p:nvSpPr>
          <p:cNvPr id="80902" name="Text Box 6">
            <a:extLst>
              <a:ext uri="{FF2B5EF4-FFF2-40B4-BE49-F238E27FC236}">
                <a16:creationId xmlns:a16="http://schemas.microsoft.com/office/drawing/2014/main" id="{8FA04B48-E1C9-3D45-9DC1-C802F4BCFB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850" y="4222750"/>
            <a:ext cx="9002713" cy="15700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rgbClr val="336600"/>
                </a:solidFill>
              </a:rPr>
              <a:t>Cas du réacteur piston</a:t>
            </a:r>
            <a:r>
              <a:rPr lang="fr-FR" altLang="fr-FR" sz="2400" i="1"/>
              <a:t> </a:t>
            </a:r>
          </a:p>
          <a:p>
            <a:pPr>
              <a:spcBef>
                <a:spcPct val="0"/>
              </a:spcBef>
            </a:pPr>
            <a:r>
              <a:rPr lang="fr-FR" altLang="fr-FR" sz="2400" i="1"/>
              <a:t>	</a:t>
            </a:r>
            <a:r>
              <a:rPr lang="fr-FR" altLang="fr-FR" sz="2400"/>
              <a:t>Si on veut obtenir une conversion maximale dans un volume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de réacteur piston donné, on fixera le profil de température le long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du réacteur tel que, en chaque abscisse x, le point (T, X) soit sur la POT </a:t>
            </a:r>
            <a:endParaRPr lang="fr-FR" altLang="fr-FR" sz="2400" i="1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77132B4-7C9B-8C4E-8AF6-D6C2C61A7A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0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901" grpId="0" autoUpdateAnimBg="0"/>
      <p:bldP spid="80902" grpId="0" animBg="1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>
            <a:extLst>
              <a:ext uri="{FF2B5EF4-FFF2-40B4-BE49-F238E27FC236}">
                <a16:creationId xmlns:a16="http://schemas.microsoft.com/office/drawing/2014/main" id="{391ACD1C-6336-B843-BD27-825C5F98568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463675"/>
            <a:ext cx="82931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2400">
                <a:solidFill>
                  <a:schemeClr val="tx1"/>
                </a:solidFill>
                <a:ea typeface="ＭＳ Ｐゴシック" panose="020B0600070205080204" pitchFamily="34" charset="-128"/>
              </a:rPr>
              <a:t>(</a:t>
            </a:r>
            <a:r>
              <a:rPr lang="en-US" altLang="fr-FR" sz="2400" i="1">
                <a:solidFill>
                  <a:srgbClr val="7030A0"/>
                </a:solidFill>
                <a:ea typeface="ＭＳ Ｐゴシック" panose="020B0600070205080204" pitchFamily="34" charset="-128"/>
              </a:rPr>
              <a:t>energy balance equations</a:t>
            </a:r>
            <a:r>
              <a:rPr lang="fr-FR" altLang="fr-FR" sz="2400">
                <a:solidFill>
                  <a:schemeClr val="tx1"/>
                </a:solidFill>
                <a:ea typeface="ＭＳ Ｐゴシック" panose="020B0600070205080204" pitchFamily="34" charset="-128"/>
              </a:rPr>
              <a:t>)</a:t>
            </a:r>
            <a:r>
              <a:rPr lang="fr-FR" altLang="fr-FR" sz="3200">
                <a:ea typeface="ＭＳ Ｐゴシック" panose="020B0600070205080204" pitchFamily="34" charset="-128"/>
              </a:rPr>
              <a:t> </a:t>
            </a:r>
            <a:br>
              <a:rPr lang="fr-FR" altLang="fr-FR" sz="3200">
                <a:ea typeface="ＭＳ Ｐゴシック" panose="020B0600070205080204" pitchFamily="34" charset="-128"/>
              </a:rPr>
            </a:br>
            <a:br>
              <a:rPr lang="fr-FR" altLang="fr-FR" sz="3200">
                <a:ea typeface="ＭＳ Ｐゴシック" panose="020B0600070205080204" pitchFamily="34" charset="-128"/>
              </a:rPr>
            </a:br>
            <a:r>
              <a:rPr lang="fr-FR" altLang="fr-FR" sz="3200">
                <a:ea typeface="ＭＳ Ｐゴシック" panose="020B0600070205080204" pitchFamily="34" charset="-128"/>
              </a:rPr>
              <a:t> </a:t>
            </a: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321	formulation générale  </a:t>
            </a:r>
            <a:r>
              <a:rPr lang="fr-FR" altLang="fr-FR" sz="32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  <p:grpSp>
        <p:nvGrpSpPr>
          <p:cNvPr id="2" name="Group 17">
            <a:extLst>
              <a:ext uri="{FF2B5EF4-FFF2-40B4-BE49-F238E27FC236}">
                <a16:creationId xmlns:a16="http://schemas.microsoft.com/office/drawing/2014/main" id="{1E3A9A95-476F-9740-B155-A38160835468}"/>
              </a:ext>
            </a:extLst>
          </p:cNvPr>
          <p:cNvGrpSpPr>
            <a:grpSpLocks/>
          </p:cNvGrpSpPr>
          <p:nvPr/>
        </p:nvGrpSpPr>
        <p:grpSpPr bwMode="auto">
          <a:xfrm>
            <a:off x="238125" y="3548063"/>
            <a:ext cx="8737600" cy="2171700"/>
            <a:chOff x="150" y="2474"/>
            <a:chExt cx="5504" cy="1368"/>
          </a:xfrm>
        </p:grpSpPr>
        <p:sp>
          <p:nvSpPr>
            <p:cNvPr id="28677" name="Text Box 10">
              <a:extLst>
                <a:ext uri="{FF2B5EF4-FFF2-40B4-BE49-F238E27FC236}">
                  <a16:creationId xmlns:a16="http://schemas.microsoft.com/office/drawing/2014/main" id="{7988525D-0A33-624D-836A-A220DA60E1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41" y="2474"/>
              <a:ext cx="177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 i="1"/>
                <a:t>Pendant le temps dt: </a:t>
              </a:r>
            </a:p>
          </p:txBody>
        </p:sp>
        <p:sp>
          <p:nvSpPr>
            <p:cNvPr id="28678" name="Text Box 11">
              <a:extLst>
                <a:ext uri="{FF2B5EF4-FFF2-40B4-BE49-F238E27FC236}">
                  <a16:creationId xmlns:a16="http://schemas.microsoft.com/office/drawing/2014/main" id="{1FA15C34-E268-FC4C-B838-4709D47E85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0" y="2721"/>
              <a:ext cx="2081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Il entre dans le réacteur: </a:t>
              </a:r>
            </a:p>
          </p:txBody>
        </p:sp>
        <p:sp>
          <p:nvSpPr>
            <p:cNvPr id="28679" name="Text Box 12">
              <a:extLst>
                <a:ext uri="{FF2B5EF4-FFF2-40B4-BE49-F238E27FC236}">
                  <a16:creationId xmlns:a16="http://schemas.microsoft.com/office/drawing/2014/main" id="{912C8F1A-68B4-FC4C-AB21-BE5F27C791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37" y="2717"/>
              <a:ext cx="161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Il sort du réacteur: </a:t>
              </a:r>
            </a:p>
          </p:txBody>
        </p:sp>
        <p:sp>
          <p:nvSpPr>
            <p:cNvPr id="28680" name="Text Box 13">
              <a:extLst>
                <a:ext uri="{FF2B5EF4-FFF2-40B4-BE49-F238E27FC236}">
                  <a16:creationId xmlns:a16="http://schemas.microsoft.com/office/drawing/2014/main" id="{C6FC60A8-184A-4A47-AFE0-7B0922E767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" y="3016"/>
              <a:ext cx="256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000"/>
                <a:t>dn</a:t>
              </a:r>
              <a:r>
                <a:rPr lang="fr-FR" altLang="fr-FR" sz="2000" baseline="-25000"/>
                <a:t>E</a:t>
              </a:r>
              <a:r>
                <a:rPr lang="fr-FR" altLang="fr-FR" sz="2000"/>
                <a:t> moles de réactifs et inertes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000"/>
                <a:t>Volume molaire: V</a:t>
              </a:r>
              <a:r>
                <a:rPr lang="fr-FR" altLang="fr-FR" sz="2000" baseline="-25000"/>
                <a:t>E</a:t>
              </a:r>
              <a:r>
                <a:rPr lang="fr-FR" altLang="fr-FR" sz="2000"/>
                <a:t>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000"/>
                <a:t>Energie interne molaire partielle: U</a:t>
              </a:r>
              <a:r>
                <a:rPr lang="fr-FR" altLang="fr-FR" sz="2000" baseline="-25000"/>
                <a:t>E</a:t>
              </a:r>
              <a:r>
                <a:rPr lang="fr-FR" altLang="fr-FR" sz="2000"/>
                <a:t>  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000"/>
                <a:t>Pression: P</a:t>
              </a:r>
              <a:r>
                <a:rPr lang="fr-FR" altLang="fr-FR" sz="2000" baseline="-25000"/>
                <a:t>E </a:t>
              </a:r>
              <a:r>
                <a:rPr lang="fr-FR" altLang="fr-FR" sz="2000"/>
                <a:t> </a:t>
              </a:r>
            </a:p>
          </p:txBody>
        </p:sp>
        <p:sp>
          <p:nvSpPr>
            <p:cNvPr id="28681" name="Text Box 14">
              <a:extLst>
                <a:ext uri="{FF2B5EF4-FFF2-40B4-BE49-F238E27FC236}">
                  <a16:creationId xmlns:a16="http://schemas.microsoft.com/office/drawing/2014/main" id="{CB70179D-B1A5-EE4C-A96E-FAF2973F03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91" y="3012"/>
              <a:ext cx="2563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000"/>
                <a:t>dn</a:t>
              </a:r>
              <a:r>
                <a:rPr lang="fr-FR" altLang="fr-FR" sz="2000" baseline="-25000"/>
                <a:t>S</a:t>
              </a:r>
              <a:r>
                <a:rPr lang="fr-FR" altLang="fr-FR" sz="2000"/>
                <a:t> moles de produits et inertes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000"/>
                <a:t>Volume molaire: V</a:t>
              </a:r>
              <a:r>
                <a:rPr lang="fr-FR" altLang="fr-FR" sz="2000" baseline="-25000"/>
                <a:t>S</a:t>
              </a:r>
              <a:r>
                <a:rPr lang="fr-FR" altLang="fr-FR" sz="2000"/>
                <a:t>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000"/>
                <a:t>Energie interne molaire partielle: U</a:t>
              </a:r>
              <a:r>
                <a:rPr lang="fr-FR" altLang="fr-FR" sz="2000" baseline="-25000"/>
                <a:t>S</a:t>
              </a:r>
              <a:r>
                <a:rPr lang="fr-FR" altLang="fr-FR" sz="2000"/>
                <a:t>  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000"/>
                <a:t>Pression: P</a:t>
              </a:r>
              <a:r>
                <a:rPr lang="fr-FR" altLang="fr-FR" sz="2000" baseline="-25000"/>
                <a:t>S </a:t>
              </a:r>
              <a:r>
                <a:rPr lang="fr-FR" altLang="fr-FR" sz="2000"/>
                <a:t> </a:t>
              </a:r>
            </a:p>
          </p:txBody>
        </p:sp>
      </p:grpSp>
      <p:sp>
        <p:nvSpPr>
          <p:cNvPr id="28675" name="Text Box 16">
            <a:extLst>
              <a:ext uri="{FF2B5EF4-FFF2-40B4-BE49-F238E27FC236}">
                <a16:creationId xmlns:a16="http://schemas.microsoft.com/office/drawing/2014/main" id="{93E29D8E-8096-5E4A-B104-2F483D5915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2863850"/>
            <a:ext cx="8828088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336600"/>
                </a:solidFill>
              </a:rPr>
              <a:t>Application du 1er principe de la thermodynamique à un réacteur de 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336600"/>
                </a:solidFill>
              </a:rPr>
              <a:t>volume invariable 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C980B77-56E7-BE4C-8D38-D622A43146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ext Box 146">
            <a:extLst>
              <a:ext uri="{FF2B5EF4-FFF2-40B4-BE49-F238E27FC236}">
                <a16:creationId xmlns:a16="http://schemas.microsoft.com/office/drawing/2014/main" id="{406B58F9-FD7D-A442-B9FD-4A77EA6F25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2763" y="1978025"/>
            <a:ext cx="75231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U</a:t>
            </a:r>
            <a:r>
              <a:rPr lang="fr-FR" altLang="fr-FR" sz="2000" baseline="-25000"/>
              <a:t>E</a:t>
            </a:r>
            <a:r>
              <a:rPr lang="fr-FR" altLang="fr-FR" sz="2400"/>
              <a:t> dn</a:t>
            </a:r>
            <a:r>
              <a:rPr lang="fr-FR" altLang="fr-FR" sz="2000" baseline="-25000"/>
              <a:t>E</a:t>
            </a:r>
            <a:r>
              <a:rPr lang="fr-FR" altLang="fr-FR" sz="2400"/>
              <a:t>  +  P</a:t>
            </a:r>
            <a:r>
              <a:rPr lang="fr-FR" altLang="fr-FR" sz="2000" baseline="-25000"/>
              <a:t>E</a:t>
            </a:r>
            <a:r>
              <a:rPr lang="fr-FR" altLang="fr-FR" sz="2400"/>
              <a:t> V</a:t>
            </a:r>
            <a:r>
              <a:rPr lang="fr-FR" altLang="fr-FR" sz="2000" baseline="-25000"/>
              <a:t>E</a:t>
            </a:r>
            <a:r>
              <a:rPr lang="fr-FR" altLang="fr-FR" sz="2400"/>
              <a:t> dn</a:t>
            </a:r>
            <a:r>
              <a:rPr lang="fr-FR" altLang="fr-FR" sz="2000" baseline="-25000"/>
              <a:t>E</a:t>
            </a:r>
            <a:r>
              <a:rPr lang="fr-FR" altLang="fr-FR" sz="2400"/>
              <a:t>  +  q dt   =   U</a:t>
            </a:r>
            <a:r>
              <a:rPr lang="fr-FR" altLang="fr-FR" sz="2000" baseline="-25000"/>
              <a:t>S</a:t>
            </a:r>
            <a:r>
              <a:rPr lang="fr-FR" altLang="fr-FR" sz="2400"/>
              <a:t> dn</a:t>
            </a:r>
            <a:r>
              <a:rPr lang="fr-FR" altLang="fr-FR" sz="2000" baseline="-25000"/>
              <a:t>S</a:t>
            </a:r>
            <a:r>
              <a:rPr lang="fr-FR" altLang="fr-FR" sz="2400"/>
              <a:t>  +  P</a:t>
            </a:r>
            <a:r>
              <a:rPr lang="fr-FR" altLang="fr-FR" sz="2000" baseline="-25000"/>
              <a:t>S</a:t>
            </a:r>
            <a:r>
              <a:rPr lang="fr-FR" altLang="fr-FR" sz="2400"/>
              <a:t> V</a:t>
            </a:r>
            <a:r>
              <a:rPr lang="fr-FR" altLang="fr-FR" sz="2000" baseline="-25000"/>
              <a:t>S</a:t>
            </a:r>
            <a:r>
              <a:rPr lang="fr-FR" altLang="fr-FR" sz="2400"/>
              <a:t> dn</a:t>
            </a:r>
            <a:r>
              <a:rPr lang="fr-FR" altLang="fr-FR" sz="2000" baseline="-25000"/>
              <a:t>S</a:t>
            </a:r>
            <a:r>
              <a:rPr lang="fr-FR" altLang="fr-FR" sz="2400"/>
              <a:t>  +  dU 	[1] </a:t>
            </a:r>
          </a:p>
        </p:txBody>
      </p:sp>
      <p:graphicFrame>
        <p:nvGraphicFramePr>
          <p:cNvPr id="21651" name="Object 147">
            <a:extLst>
              <a:ext uri="{FF2B5EF4-FFF2-40B4-BE49-F238E27FC236}">
                <a16:creationId xmlns:a16="http://schemas.microsoft.com/office/drawing/2014/main" id="{77EC00EC-769F-FD41-8605-CE859A1FC1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08275" y="2709863"/>
          <a:ext cx="462280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7" name="Équation" r:id="rId3" imgW="106502200" imgH="16675100" progId="Equation.3">
                  <p:embed/>
                </p:oleObj>
              </mc:Choice>
              <mc:Fallback>
                <p:oleObj name="Équation" r:id="rId3" imgW="106502200" imgH="16675100" progId="Equation.3">
                  <p:embed/>
                  <p:pic>
                    <p:nvPicPr>
                      <p:cNvPr id="0" name="Object 14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8275" y="2709863"/>
                        <a:ext cx="4622800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52">
            <a:extLst>
              <a:ext uri="{FF2B5EF4-FFF2-40B4-BE49-F238E27FC236}">
                <a16:creationId xmlns:a16="http://schemas.microsoft.com/office/drawing/2014/main" id="{640146BA-5308-C147-B8C0-2226062FE929}"/>
              </a:ext>
            </a:extLst>
          </p:cNvPr>
          <p:cNvGrpSpPr>
            <a:grpSpLocks/>
          </p:cNvGrpSpPr>
          <p:nvPr/>
        </p:nvGrpSpPr>
        <p:grpSpPr bwMode="auto">
          <a:xfrm>
            <a:off x="392113" y="3860800"/>
            <a:ext cx="8042275" cy="1743075"/>
            <a:chOff x="247" y="2597"/>
            <a:chExt cx="5066" cy="1098"/>
          </a:xfrm>
        </p:grpSpPr>
        <p:sp>
          <p:nvSpPr>
            <p:cNvPr id="29701" name="Text Box 148">
              <a:extLst>
                <a:ext uri="{FF2B5EF4-FFF2-40B4-BE49-F238E27FC236}">
                  <a16:creationId xmlns:a16="http://schemas.microsoft.com/office/drawing/2014/main" id="{D1AC2A50-8DC7-1440-BD28-39EA01B4B2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2" y="2597"/>
              <a:ext cx="5061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Enthalpie molaire partielle du mélange à l</a:t>
              </a:r>
              <a:r>
                <a:rPr lang="ja-JP" altLang="fr-FR" sz="2400"/>
                <a:t>’</a:t>
              </a:r>
              <a:r>
                <a:rPr lang="fr-FR" altLang="ja-JP" sz="2400"/>
                <a:t>entrée du réacteur: </a:t>
              </a:r>
              <a:endParaRPr lang="fr-FR" altLang="fr-FR" sz="2400"/>
            </a:p>
          </p:txBody>
        </p:sp>
        <p:sp>
          <p:nvSpPr>
            <p:cNvPr id="29702" name="Rectangle 149">
              <a:extLst>
                <a:ext uri="{FF2B5EF4-FFF2-40B4-BE49-F238E27FC236}">
                  <a16:creationId xmlns:a16="http://schemas.microsoft.com/office/drawing/2014/main" id="{7EB470CB-FB08-F44A-BD12-91F4BCEF4F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1" y="2831"/>
              <a:ext cx="240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H</a:t>
              </a:r>
              <a:r>
                <a:rPr lang="fr-FR" altLang="fr-FR" sz="2000" baseline="-25000"/>
                <a:t>E</a:t>
              </a:r>
              <a:r>
                <a:rPr lang="fr-FR" altLang="fr-FR" sz="2400"/>
                <a:t>   =   U</a:t>
              </a:r>
              <a:r>
                <a:rPr lang="fr-FR" altLang="fr-FR" sz="2000" baseline="-25000"/>
                <a:t>E</a:t>
              </a:r>
              <a:r>
                <a:rPr lang="fr-FR" altLang="fr-FR" sz="2400"/>
                <a:t>  +  P</a:t>
              </a:r>
              <a:r>
                <a:rPr lang="fr-FR" altLang="fr-FR" sz="2000" baseline="-25000"/>
                <a:t>E</a:t>
              </a:r>
              <a:r>
                <a:rPr lang="fr-FR" altLang="fr-FR" sz="2400"/>
                <a:t> V</a:t>
              </a:r>
              <a:r>
                <a:rPr lang="fr-FR" altLang="fr-FR" sz="2000" baseline="-25000"/>
                <a:t>E</a:t>
              </a:r>
              <a:r>
                <a:rPr lang="fr-FR" altLang="fr-FR" sz="2400"/>
                <a:t> 		[3a] </a:t>
              </a:r>
            </a:p>
          </p:txBody>
        </p:sp>
        <p:sp>
          <p:nvSpPr>
            <p:cNvPr id="29703" name="Text Box 150">
              <a:extLst>
                <a:ext uri="{FF2B5EF4-FFF2-40B4-BE49-F238E27FC236}">
                  <a16:creationId xmlns:a16="http://schemas.microsoft.com/office/drawing/2014/main" id="{90C51B28-BF09-374A-84A1-C26B0A0BCA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7" y="3160"/>
              <a:ext cx="5031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Enthalpie molaire partielle du mélange à la sortie du réacteur: </a:t>
              </a:r>
            </a:p>
          </p:txBody>
        </p:sp>
        <p:sp>
          <p:nvSpPr>
            <p:cNvPr id="29704" name="Rectangle 151">
              <a:extLst>
                <a:ext uri="{FF2B5EF4-FFF2-40B4-BE49-F238E27FC236}">
                  <a16:creationId xmlns:a16="http://schemas.microsoft.com/office/drawing/2014/main" id="{C1213DF3-CD66-CD47-BFEF-55910836AB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" y="3404"/>
              <a:ext cx="241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H</a:t>
              </a:r>
              <a:r>
                <a:rPr lang="fr-FR" altLang="fr-FR" sz="2000" baseline="-25000"/>
                <a:t>S</a:t>
              </a:r>
              <a:r>
                <a:rPr lang="fr-FR" altLang="fr-FR" sz="2400"/>
                <a:t>   =   U</a:t>
              </a:r>
              <a:r>
                <a:rPr lang="fr-FR" altLang="fr-FR" sz="2000" baseline="-25000"/>
                <a:t>S</a:t>
              </a:r>
              <a:r>
                <a:rPr lang="fr-FR" altLang="fr-FR" sz="2400"/>
                <a:t>  +  P</a:t>
              </a:r>
              <a:r>
                <a:rPr lang="fr-FR" altLang="fr-FR" sz="2000" baseline="-25000"/>
                <a:t>S</a:t>
              </a:r>
              <a:r>
                <a:rPr lang="fr-FR" altLang="fr-FR" sz="2400"/>
                <a:t> V</a:t>
              </a:r>
              <a:r>
                <a:rPr lang="fr-FR" altLang="fr-FR" sz="2000" baseline="-25000"/>
                <a:t>S</a:t>
              </a:r>
              <a:r>
                <a:rPr lang="fr-FR" altLang="fr-FR" sz="2400"/>
                <a:t> 		[3b] </a:t>
              </a:r>
            </a:p>
          </p:txBody>
        </p:sp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D4306859-49F8-4F47-8E31-F709698EB6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ext Box 2">
            <a:extLst>
              <a:ext uri="{FF2B5EF4-FFF2-40B4-BE49-F238E27FC236}">
                <a16:creationId xmlns:a16="http://schemas.microsoft.com/office/drawing/2014/main" id="{840805CD-BB55-2247-973B-3A228CB679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50" y="2887663"/>
            <a:ext cx="8478838" cy="2547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fr-FR" altLang="fr-FR" sz="2400"/>
              <a:t>	q 	+ 	F</a:t>
            </a:r>
            <a:r>
              <a:rPr lang="fr-FR" altLang="fr-FR" sz="2000" baseline="-25000"/>
              <a:t>E</a:t>
            </a:r>
            <a:r>
              <a:rPr lang="fr-FR" altLang="fr-FR" sz="2400"/>
              <a:t> H</a:t>
            </a:r>
            <a:r>
              <a:rPr lang="fr-FR" altLang="fr-FR" sz="2000" baseline="-25000"/>
              <a:t>E</a:t>
            </a:r>
            <a:r>
              <a:rPr lang="fr-FR" altLang="fr-FR" sz="2400"/>
              <a:t> 	= 	 F</a:t>
            </a:r>
            <a:r>
              <a:rPr lang="fr-FR" altLang="fr-FR" sz="2000" baseline="-25000"/>
              <a:t>S</a:t>
            </a:r>
            <a:r>
              <a:rPr lang="fr-FR" altLang="fr-FR" sz="2400"/>
              <a:t> H</a:t>
            </a:r>
            <a:r>
              <a:rPr lang="fr-FR" altLang="fr-FR" sz="2000" baseline="-25000"/>
              <a:t>S</a:t>
            </a:r>
            <a:r>
              <a:rPr lang="fr-FR" altLang="fr-FR" sz="2400"/>
              <a:t> 	+ 		   [4]</a:t>
            </a:r>
          </a:p>
          <a:p>
            <a:pPr>
              <a:spcBef>
                <a:spcPct val="50000"/>
              </a:spcBef>
            </a:pPr>
            <a:endParaRPr lang="fr-FR" altLang="fr-FR" sz="1200"/>
          </a:p>
          <a:p>
            <a:pPr>
              <a:spcBef>
                <a:spcPct val="50000"/>
              </a:spcBef>
            </a:pPr>
            <a:r>
              <a:rPr lang="fr-FR" altLang="fr-FR" sz="2400"/>
              <a:t>	</a:t>
            </a:r>
            <a:r>
              <a:rPr lang="fr-FR" altLang="fr-FR" sz="2000"/>
              <a:t>Puissance 		débit 		débit 		 accumulation 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reçue de 	+	d</a:t>
            </a:r>
            <a:r>
              <a:rPr lang="ja-JP" altLang="fr-FR" sz="2000"/>
              <a:t>’</a:t>
            </a:r>
            <a:r>
              <a:rPr lang="fr-FR" altLang="ja-JP" sz="2000"/>
              <a:t>enthalpie	= 	 d</a:t>
            </a:r>
            <a:r>
              <a:rPr lang="ja-JP" altLang="fr-FR" sz="2000"/>
              <a:t>’</a:t>
            </a:r>
            <a:r>
              <a:rPr lang="fr-FR" altLang="ja-JP" sz="2000"/>
              <a:t>enthalpie 	+	d</a:t>
            </a:r>
            <a:r>
              <a:rPr lang="ja-JP" altLang="fr-FR" sz="2000"/>
              <a:t>’</a:t>
            </a:r>
            <a:r>
              <a:rPr lang="fr-FR" altLang="ja-JP" sz="2000"/>
              <a:t>énergie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l </a:t>
            </a:r>
            <a:r>
              <a:rPr lang="ja-JP" altLang="fr-FR" sz="2000"/>
              <a:t>’</a:t>
            </a:r>
            <a:r>
              <a:rPr lang="fr-FR" altLang="ja-JP" sz="2000"/>
              <a:t>extérieur 		transporté par 		 transporté par 		interne dans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		les réactifs 		les produits 		 le réacteur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		à l</a:t>
            </a:r>
            <a:r>
              <a:rPr lang="ja-JP" altLang="fr-FR" sz="2000"/>
              <a:t>’</a:t>
            </a:r>
            <a:r>
              <a:rPr lang="fr-FR" altLang="ja-JP" sz="2000"/>
              <a:t>entrée 		en sortie 		</a:t>
            </a:r>
            <a:endParaRPr lang="fr-FR" altLang="fr-FR" sz="2000"/>
          </a:p>
        </p:txBody>
      </p:sp>
      <p:graphicFrame>
        <p:nvGraphicFramePr>
          <p:cNvPr id="30722" name="Object 3">
            <a:extLst>
              <a:ext uri="{FF2B5EF4-FFF2-40B4-BE49-F238E27FC236}">
                <a16:creationId xmlns:a16="http://schemas.microsoft.com/office/drawing/2014/main" id="{247CAC94-6B02-9447-9CB6-7B598CCE9D5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07263" y="2786063"/>
          <a:ext cx="442912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7" name="Équation" r:id="rId3" imgW="10236200" imgH="16675100" progId="Equation.3">
                  <p:embed/>
                </p:oleObj>
              </mc:Choice>
              <mc:Fallback>
                <p:oleObj name="Équation" r:id="rId3" imgW="10236200" imgH="166751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07263" y="2786063"/>
                        <a:ext cx="442912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23" name="Text Box 4">
            <a:extLst>
              <a:ext uri="{FF2B5EF4-FFF2-40B4-BE49-F238E27FC236}">
                <a16:creationId xmlns:a16="http://schemas.microsoft.com/office/drawing/2014/main" id="{6B681085-2AA3-A548-B1D1-C53A246778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438" y="2178050"/>
            <a:ext cx="40655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En intégrant [2] et [3] dans [1]: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2C0561A-398A-FC46-B51C-47A07E2C5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>
            <a:extLst>
              <a:ext uri="{FF2B5EF4-FFF2-40B4-BE49-F238E27FC236}">
                <a16:creationId xmlns:a16="http://schemas.microsoft.com/office/drawing/2014/main" id="{147A7E7F-941F-3248-94C4-62884A5259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1763713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spcBef>
                <a:spcPct val="20000"/>
              </a:spcBef>
              <a:tabLst>
                <a:tab pos="762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62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62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FF"/>
                </a:solidFill>
              </a:rPr>
              <a:t>	</a:t>
            </a:r>
            <a:r>
              <a:rPr lang="fr-FR" altLang="fr-FR" sz="2400">
                <a:solidFill>
                  <a:srgbClr val="40A3D1"/>
                </a:solidFill>
              </a:rPr>
              <a:t>322	Réacteur agité continu en régime permanent</a:t>
            </a:r>
            <a:br>
              <a:rPr lang="fr-FR" altLang="fr-FR" sz="2400">
                <a:solidFill>
                  <a:srgbClr val="0099FF"/>
                </a:solidFill>
              </a:rPr>
            </a:br>
            <a:r>
              <a:rPr lang="fr-FR" altLang="fr-FR" sz="2400"/>
              <a:t>(</a:t>
            </a:r>
            <a:r>
              <a:rPr lang="en-US" altLang="fr-FR" sz="2400" i="1">
                <a:solidFill>
                  <a:srgbClr val="7030A0"/>
                </a:solidFill>
              </a:rPr>
              <a:t>steady state mixed flow reactor</a:t>
            </a:r>
            <a:r>
              <a:rPr lang="fr-FR" altLang="fr-FR" sz="2400"/>
              <a:t>)</a:t>
            </a:r>
            <a:r>
              <a:rPr lang="fr-FR" altLang="fr-FR" sz="2400">
                <a:solidFill>
                  <a:srgbClr val="0099FF"/>
                </a:solidFill>
              </a:rPr>
              <a:t>   </a:t>
            </a:r>
            <a:br>
              <a:rPr lang="fr-FR" altLang="fr-FR" sz="2400">
                <a:solidFill>
                  <a:srgbClr val="0099FF"/>
                </a:solidFill>
              </a:rPr>
            </a:br>
            <a:r>
              <a:rPr lang="fr-FR" altLang="fr-FR" sz="2400">
                <a:solidFill>
                  <a:srgbClr val="0099FF"/>
                </a:solidFill>
              </a:rPr>
              <a:t>  </a:t>
            </a:r>
            <a:r>
              <a:rPr lang="fr-FR" altLang="fr-FR" sz="2400">
                <a:solidFill>
                  <a:schemeClr val="bg2"/>
                </a:solidFill>
              </a:rPr>
              <a:t>3221 Formulation générale du bilan de chaleur </a:t>
            </a:r>
            <a:r>
              <a:rPr lang="fr-FR" altLang="fr-FR">
                <a:solidFill>
                  <a:srgbClr val="CC0000"/>
                </a:solidFill>
              </a:rPr>
              <a:t> </a:t>
            </a:r>
          </a:p>
        </p:txBody>
      </p:sp>
      <p:sp>
        <p:nvSpPr>
          <p:cNvPr id="31746" name="Text Box 3">
            <a:extLst>
              <a:ext uri="{FF2B5EF4-FFF2-40B4-BE49-F238E27FC236}">
                <a16:creationId xmlns:a16="http://schemas.microsoft.com/office/drawing/2014/main" id="{5815D540-2D6A-3F4C-AAEF-95BB1819D3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50" y="3049588"/>
            <a:ext cx="8478838" cy="2547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fr-FR" altLang="fr-FR" sz="2400"/>
              <a:t>	q 	+ 	F</a:t>
            </a:r>
            <a:r>
              <a:rPr lang="fr-FR" altLang="fr-FR" sz="2000" baseline="-25000"/>
              <a:t>E</a:t>
            </a:r>
            <a:r>
              <a:rPr lang="fr-FR" altLang="fr-FR" sz="2400"/>
              <a:t> H</a:t>
            </a:r>
            <a:r>
              <a:rPr lang="fr-FR" altLang="fr-FR" sz="2000" baseline="-25000"/>
              <a:t>E</a:t>
            </a:r>
            <a:r>
              <a:rPr lang="fr-FR" altLang="fr-FR" sz="2400"/>
              <a:t> 	= 	 F</a:t>
            </a:r>
            <a:r>
              <a:rPr lang="fr-FR" altLang="fr-FR" sz="2000" baseline="-25000"/>
              <a:t>S</a:t>
            </a:r>
            <a:r>
              <a:rPr lang="fr-FR" altLang="fr-FR" sz="2400"/>
              <a:t> H</a:t>
            </a:r>
            <a:r>
              <a:rPr lang="fr-FR" altLang="fr-FR" sz="2000" baseline="-25000"/>
              <a:t>S</a:t>
            </a:r>
            <a:r>
              <a:rPr lang="fr-FR" altLang="fr-FR" sz="2400"/>
              <a:t> 	+ 	0	   [5]</a:t>
            </a:r>
          </a:p>
          <a:p>
            <a:pPr>
              <a:spcBef>
                <a:spcPct val="50000"/>
              </a:spcBef>
            </a:pPr>
            <a:endParaRPr lang="fr-FR" altLang="fr-FR" sz="1200"/>
          </a:p>
          <a:p>
            <a:pPr>
              <a:spcBef>
                <a:spcPct val="50000"/>
              </a:spcBef>
            </a:pPr>
            <a:r>
              <a:rPr lang="fr-FR" altLang="fr-FR" sz="2400"/>
              <a:t>	</a:t>
            </a:r>
            <a:r>
              <a:rPr lang="fr-FR" altLang="fr-FR" sz="2000"/>
              <a:t>Puissance 		débit 		débit 		 accumulation 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reçue de 	+	d</a:t>
            </a:r>
            <a:r>
              <a:rPr lang="ja-JP" altLang="fr-FR" sz="2000"/>
              <a:t>’</a:t>
            </a:r>
            <a:r>
              <a:rPr lang="fr-FR" altLang="ja-JP" sz="2000"/>
              <a:t>enthalpie	= 	 d</a:t>
            </a:r>
            <a:r>
              <a:rPr lang="ja-JP" altLang="fr-FR" sz="2000"/>
              <a:t>’</a:t>
            </a:r>
            <a:r>
              <a:rPr lang="fr-FR" altLang="ja-JP" sz="2000"/>
              <a:t>enthalpie 	+	d</a:t>
            </a:r>
            <a:r>
              <a:rPr lang="ja-JP" altLang="fr-FR" sz="2000"/>
              <a:t>’</a:t>
            </a:r>
            <a:r>
              <a:rPr lang="fr-FR" altLang="ja-JP" sz="2000"/>
              <a:t>énergie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l </a:t>
            </a:r>
            <a:r>
              <a:rPr lang="ja-JP" altLang="fr-FR" sz="2000"/>
              <a:t>’</a:t>
            </a:r>
            <a:r>
              <a:rPr lang="fr-FR" altLang="ja-JP" sz="2000"/>
              <a:t>extérieur 		transporté par 		 transporté par 		interne dans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		les réactifs 		les produits 		 le réacteur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		à l</a:t>
            </a:r>
            <a:r>
              <a:rPr lang="ja-JP" altLang="fr-FR" sz="2000"/>
              <a:t>’</a:t>
            </a:r>
            <a:r>
              <a:rPr lang="fr-FR" altLang="ja-JP" sz="2000"/>
              <a:t>entrée 		en sortie 		</a:t>
            </a:r>
            <a:endParaRPr lang="fr-FR" altLang="fr-FR" sz="200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D460074-1F50-E34C-84DD-171739C209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ext Box 2">
            <a:extLst>
              <a:ext uri="{FF2B5EF4-FFF2-40B4-BE49-F238E27FC236}">
                <a16:creationId xmlns:a16="http://schemas.microsoft.com/office/drawing/2014/main" id="{C6963383-4D9E-604C-AEF7-364C205C0D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925" y="1963738"/>
            <a:ext cx="33591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</a:rPr>
              <a:t>Hypothèse de l</a:t>
            </a:r>
            <a:r>
              <a:rPr lang="ja-JP" altLang="fr-FR" sz="2400">
                <a:solidFill>
                  <a:srgbClr val="40A3D1"/>
                </a:solidFill>
              </a:rPr>
              <a:t>’</a:t>
            </a:r>
            <a:r>
              <a:rPr lang="fr-FR" altLang="ja-JP" sz="2400">
                <a:solidFill>
                  <a:srgbClr val="40A3D1"/>
                </a:solidFill>
              </a:rPr>
              <a:t>idéalité: </a:t>
            </a:r>
            <a:endParaRPr lang="fr-FR" altLang="fr-FR" sz="2400">
              <a:solidFill>
                <a:srgbClr val="40A3D1"/>
              </a:solidFill>
            </a:endParaRPr>
          </a:p>
        </p:txBody>
      </p:sp>
      <p:grpSp>
        <p:nvGrpSpPr>
          <p:cNvPr id="32770" name="Group 7">
            <a:extLst>
              <a:ext uri="{FF2B5EF4-FFF2-40B4-BE49-F238E27FC236}">
                <a16:creationId xmlns:a16="http://schemas.microsoft.com/office/drawing/2014/main" id="{F61AE675-FC5D-FC46-918B-878446B7D7AF}"/>
              </a:ext>
            </a:extLst>
          </p:cNvPr>
          <p:cNvGrpSpPr>
            <a:grpSpLocks/>
          </p:cNvGrpSpPr>
          <p:nvPr/>
        </p:nvGrpSpPr>
        <p:grpSpPr bwMode="auto">
          <a:xfrm>
            <a:off x="384175" y="2482850"/>
            <a:ext cx="8540750" cy="858838"/>
            <a:chOff x="242" y="1786"/>
            <a:chExt cx="5380" cy="541"/>
          </a:xfrm>
        </p:grpSpPr>
        <p:graphicFrame>
          <p:nvGraphicFramePr>
            <p:cNvPr id="32778" name="Object 3">
              <a:extLst>
                <a:ext uri="{FF2B5EF4-FFF2-40B4-BE49-F238E27FC236}">
                  <a16:creationId xmlns:a16="http://schemas.microsoft.com/office/drawing/2014/main" id="{3BDB1F78-6626-5D40-84B6-8D6D18508C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42" y="1831"/>
            <a:ext cx="2280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87" name="Équation" r:id="rId3" imgW="83388200" imgH="18135600" progId="Equation.3">
                    <p:embed/>
                  </p:oleObj>
                </mc:Choice>
                <mc:Fallback>
                  <p:oleObj name="Équation" r:id="rId3" imgW="83388200" imgH="18135600" progId="Equation.3">
                    <p:embed/>
                    <p:pic>
                      <p:nvPicPr>
                        <p:cNvPr id="0" name="Object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2" y="1831"/>
                          <a:ext cx="2280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779" name="Object 4">
              <a:extLst>
                <a:ext uri="{FF2B5EF4-FFF2-40B4-BE49-F238E27FC236}">
                  <a16:creationId xmlns:a16="http://schemas.microsoft.com/office/drawing/2014/main" id="{D3FE0BE3-AC19-734B-9202-4AE4EC9DC60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976" y="1830"/>
            <a:ext cx="2200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88" name="Équation" r:id="rId5" imgW="80454500" imgH="18135600" progId="Equation.3">
                    <p:embed/>
                  </p:oleObj>
                </mc:Choice>
                <mc:Fallback>
                  <p:oleObj name="Équation" r:id="rId5" imgW="80454500" imgH="18135600" progId="Equation.3">
                    <p:embed/>
                    <p:pic>
                      <p:nvPicPr>
                        <p:cNvPr id="0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76" y="1830"/>
                          <a:ext cx="2200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780" name="Text Box 6">
              <a:extLst>
                <a:ext uri="{FF2B5EF4-FFF2-40B4-BE49-F238E27FC236}">
                  <a16:creationId xmlns:a16="http://schemas.microsoft.com/office/drawing/2014/main" id="{EA92DF59-CEDF-8244-93EF-75FECCF2B0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2" y="1786"/>
              <a:ext cx="34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Times New Roman" panose="02020603050405020304" pitchFamily="18" charset="0"/>
                </a:rPr>
                <a:t>[6]</a:t>
              </a:r>
            </a:p>
          </p:txBody>
        </p:sp>
      </p:grpSp>
      <p:grpSp>
        <p:nvGrpSpPr>
          <p:cNvPr id="3" name="Group 14">
            <a:extLst>
              <a:ext uri="{FF2B5EF4-FFF2-40B4-BE49-F238E27FC236}">
                <a16:creationId xmlns:a16="http://schemas.microsoft.com/office/drawing/2014/main" id="{CC4BC68E-BF40-0D44-A46E-DE9EB7F3CA9B}"/>
              </a:ext>
            </a:extLst>
          </p:cNvPr>
          <p:cNvGrpSpPr>
            <a:grpSpLocks/>
          </p:cNvGrpSpPr>
          <p:nvPr/>
        </p:nvGrpSpPr>
        <p:grpSpPr bwMode="auto">
          <a:xfrm>
            <a:off x="538163" y="3930650"/>
            <a:ext cx="8758237" cy="1063625"/>
            <a:chOff x="339" y="2437"/>
            <a:chExt cx="5517" cy="670"/>
          </a:xfrm>
        </p:grpSpPr>
        <p:sp>
          <p:nvSpPr>
            <p:cNvPr id="32775" name="Text Box 8">
              <a:extLst>
                <a:ext uri="{FF2B5EF4-FFF2-40B4-BE49-F238E27FC236}">
                  <a16:creationId xmlns:a16="http://schemas.microsoft.com/office/drawing/2014/main" id="{E45912D6-4390-9A48-A61B-730D2FBBED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9" y="2437"/>
              <a:ext cx="551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>
                  <a:solidFill>
                    <a:srgbClr val="40A3D1"/>
                  </a:solidFill>
                </a:rPr>
                <a:t>Hypothèse capacités calorifiques constantes (dans le domaine de T): </a:t>
              </a:r>
            </a:p>
          </p:txBody>
        </p:sp>
        <p:graphicFrame>
          <p:nvGraphicFramePr>
            <p:cNvPr id="32776" name="Object 10">
              <a:extLst>
                <a:ext uri="{FF2B5EF4-FFF2-40B4-BE49-F238E27FC236}">
                  <a16:creationId xmlns:a16="http://schemas.microsoft.com/office/drawing/2014/main" id="{0902E579-8B62-A043-B8F9-A5E4F4A774F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2" y="2843"/>
            <a:ext cx="2048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89" name="Équation" r:id="rId7" imgW="74904600" imgH="9652000" progId="Equation.3">
                    <p:embed/>
                  </p:oleObj>
                </mc:Choice>
                <mc:Fallback>
                  <p:oleObj name="Équation" r:id="rId7" imgW="74904600" imgH="96520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2" y="2843"/>
                          <a:ext cx="2048" cy="26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2777" name="Text Box 12">
              <a:extLst>
                <a:ext uri="{FF2B5EF4-FFF2-40B4-BE49-F238E27FC236}">
                  <a16:creationId xmlns:a16="http://schemas.microsoft.com/office/drawing/2014/main" id="{BA9CA988-FF91-EB4F-8FEF-EEEAF24F01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6" y="2763"/>
              <a:ext cx="34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[7]</a:t>
              </a:r>
            </a:p>
          </p:txBody>
        </p:sp>
      </p:grpSp>
      <p:sp>
        <p:nvSpPr>
          <p:cNvPr id="85007" name="Text Box 15">
            <a:extLst>
              <a:ext uri="{FF2B5EF4-FFF2-40B4-BE49-F238E27FC236}">
                <a16:creationId xmlns:a16="http://schemas.microsoft.com/office/drawing/2014/main" id="{6BD5B7EF-DBD9-F44D-BF65-AFCDABA317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2625" y="5111750"/>
            <a:ext cx="33099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fr-FR" sz="2400" i="1">
                <a:solidFill>
                  <a:srgbClr val="7030A0"/>
                </a:solidFill>
              </a:rPr>
              <a:t>Constant heat capacities </a:t>
            </a:r>
          </a:p>
        </p:txBody>
      </p:sp>
      <p:sp>
        <p:nvSpPr>
          <p:cNvPr id="13" name="Text Box 15">
            <a:extLst>
              <a:ext uri="{FF2B5EF4-FFF2-40B4-BE49-F238E27FC236}">
                <a16:creationId xmlns:a16="http://schemas.microsoft.com/office/drawing/2014/main" id="{67F73224-9A3F-E44D-A208-CDAB284CA8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7863" y="3238500"/>
            <a:ext cx="20177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fr-FR" sz="2400" i="1">
                <a:solidFill>
                  <a:srgbClr val="7030A0"/>
                </a:solidFill>
              </a:rPr>
              <a:t>Ideal mixtures 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5A4F5159-30CF-9D48-96EC-7E3F40D27A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007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5" name="Group 9">
            <a:extLst>
              <a:ext uri="{FF2B5EF4-FFF2-40B4-BE49-F238E27FC236}">
                <a16:creationId xmlns:a16="http://schemas.microsoft.com/office/drawing/2014/main" id="{A72E11E1-5A55-5F48-9A26-B11005A010A3}"/>
              </a:ext>
            </a:extLst>
          </p:cNvPr>
          <p:cNvGrpSpPr>
            <a:grpSpLocks/>
          </p:cNvGrpSpPr>
          <p:nvPr/>
        </p:nvGrpSpPr>
        <p:grpSpPr bwMode="auto">
          <a:xfrm>
            <a:off x="646113" y="1857375"/>
            <a:ext cx="7018337" cy="862013"/>
            <a:chOff x="407" y="2088"/>
            <a:chExt cx="4421" cy="543"/>
          </a:xfrm>
        </p:grpSpPr>
        <p:sp>
          <p:nvSpPr>
            <p:cNvPr id="6152" name="Text Box 3">
              <a:extLst>
                <a:ext uri="{FF2B5EF4-FFF2-40B4-BE49-F238E27FC236}">
                  <a16:creationId xmlns:a16="http://schemas.microsoft.com/office/drawing/2014/main" id="{86414150-2C81-7948-9FC4-BBADEBBEA5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" y="2106"/>
              <a:ext cx="1933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Enthalpie de réaction : </a:t>
              </a:r>
            </a:p>
            <a:p>
              <a:pPr algn="ctr">
                <a:spcBef>
                  <a:spcPct val="0"/>
                </a:spcBef>
              </a:pPr>
              <a:r>
                <a:rPr lang="fr-FR" altLang="fr-FR" sz="2400"/>
                <a:t>(</a:t>
              </a:r>
              <a:r>
                <a:rPr lang="en-US" altLang="fr-FR" sz="2400" i="1">
                  <a:solidFill>
                    <a:srgbClr val="7030A0"/>
                  </a:solidFill>
                </a:rPr>
                <a:t>heat of reaction</a:t>
              </a:r>
              <a:r>
                <a:rPr lang="fr-FR" altLang="fr-FR" sz="2400"/>
                <a:t>)</a:t>
              </a:r>
            </a:p>
          </p:txBody>
        </p:sp>
        <p:graphicFrame>
          <p:nvGraphicFramePr>
            <p:cNvPr id="6153" name="Object 4">
              <a:extLst>
                <a:ext uri="{FF2B5EF4-FFF2-40B4-BE49-F238E27FC236}">
                  <a16:creationId xmlns:a16="http://schemas.microsoft.com/office/drawing/2014/main" id="{AC1AF43C-1CAE-E94F-B442-7516C5937B4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244" y="2088"/>
            <a:ext cx="2584" cy="54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60" name="Équation" r:id="rId3" imgW="94500700" imgH="19900900" progId="Equation.3">
                    <p:embed/>
                  </p:oleObj>
                </mc:Choice>
                <mc:Fallback>
                  <p:oleObj name="Équation" r:id="rId3" imgW="94500700" imgH="19900900" progId="Equation.3">
                    <p:embed/>
                    <p:pic>
                      <p:nvPicPr>
                        <p:cNvPr id="0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44" y="2088"/>
                          <a:ext cx="2584" cy="54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146" name="Text Box 10">
            <a:extLst>
              <a:ext uri="{FF2B5EF4-FFF2-40B4-BE49-F238E27FC236}">
                <a16:creationId xmlns:a16="http://schemas.microsoft.com/office/drawing/2014/main" id="{4FF2F23E-6DDA-FA4E-B398-94F0634D78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75" y="2678113"/>
            <a:ext cx="83724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Où H</a:t>
            </a:r>
            <a:r>
              <a:rPr lang="fr-FR" altLang="fr-FR" sz="2400" baseline="-25000"/>
              <a:t>j</a:t>
            </a:r>
            <a:r>
              <a:rPr lang="fr-FR" altLang="fr-FR" sz="2000"/>
              <a:t> est l</a:t>
            </a:r>
            <a:r>
              <a:rPr lang="ja-JP" altLang="fr-FR" sz="2000"/>
              <a:t>’</a:t>
            </a:r>
            <a:r>
              <a:rPr lang="fr-FR" altLang="ja-JP" sz="2000"/>
              <a:t>enthalpie molaire propre de la substance A</a:t>
            </a:r>
            <a:r>
              <a:rPr lang="fr-FR" altLang="ja-JP" sz="2400" baseline="-25000"/>
              <a:t>j</a:t>
            </a:r>
            <a:r>
              <a:rPr lang="fr-FR" altLang="ja-JP" sz="2000"/>
              <a:t> et </a:t>
            </a:r>
            <a:r>
              <a:rPr lang="fr-FR" altLang="ja-JP" sz="2000">
                <a:latin typeface="Symbol" pitchFamily="2" charset="2"/>
              </a:rPr>
              <a:t>D</a:t>
            </a:r>
            <a:r>
              <a:rPr lang="fr-FR" altLang="ja-JP" sz="2000"/>
              <a:t>H</a:t>
            </a:r>
            <a:r>
              <a:rPr lang="fr-FR" altLang="ja-JP" sz="2400" baseline="-25000"/>
              <a:t>fj</a:t>
            </a:r>
            <a:r>
              <a:rPr lang="fr-FR" altLang="ja-JP" sz="2000"/>
              <a:t> est l</a:t>
            </a:r>
            <a:r>
              <a:rPr lang="ja-JP" altLang="fr-FR" sz="2000"/>
              <a:t>’</a:t>
            </a:r>
            <a:r>
              <a:rPr lang="fr-FR" altLang="ja-JP" sz="2000"/>
              <a:t>enthalpie </a:t>
            </a:r>
          </a:p>
          <a:p>
            <a:pPr>
              <a:spcBef>
                <a:spcPct val="0"/>
              </a:spcBef>
            </a:pPr>
            <a:r>
              <a:rPr lang="fr-FR" altLang="fr-FR" sz="2000"/>
              <a:t>de formation de A</a:t>
            </a:r>
            <a:r>
              <a:rPr lang="fr-FR" altLang="fr-FR" sz="2400" baseline="-25000"/>
              <a:t>j</a:t>
            </a:r>
            <a:r>
              <a:rPr lang="fr-FR" altLang="fr-FR" sz="2000"/>
              <a:t> (dans le même état physique que la phase réactionnelle) </a:t>
            </a:r>
          </a:p>
        </p:txBody>
      </p:sp>
      <p:graphicFrame>
        <p:nvGraphicFramePr>
          <p:cNvPr id="60429" name="Object 13">
            <a:extLst>
              <a:ext uri="{FF2B5EF4-FFF2-40B4-BE49-F238E27FC236}">
                <a16:creationId xmlns:a16="http://schemas.microsoft.com/office/drawing/2014/main" id="{BA5E2D24-A5F4-1E42-854A-0A2F31A759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2600" y="3603625"/>
          <a:ext cx="8256588" cy="1001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1" name="Équation" r:id="rId5" imgW="182880000" imgH="22225000" progId="Equation.3">
                  <p:embed/>
                </p:oleObj>
              </mc:Choice>
              <mc:Fallback>
                <p:oleObj name="Équation" r:id="rId5" imgW="182880000" imgH="222250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2600" y="3603625"/>
                        <a:ext cx="8256588" cy="1001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16">
            <a:extLst>
              <a:ext uri="{FF2B5EF4-FFF2-40B4-BE49-F238E27FC236}">
                <a16:creationId xmlns:a16="http://schemas.microsoft.com/office/drawing/2014/main" id="{E6F183FA-58CA-3C4D-9C03-2F07915C0BFB}"/>
              </a:ext>
            </a:extLst>
          </p:cNvPr>
          <p:cNvGrpSpPr>
            <a:grpSpLocks/>
          </p:cNvGrpSpPr>
          <p:nvPr/>
        </p:nvGrpSpPr>
        <p:grpSpPr bwMode="auto">
          <a:xfrm>
            <a:off x="727075" y="4552950"/>
            <a:ext cx="6283325" cy="973138"/>
            <a:chOff x="458" y="3090"/>
            <a:chExt cx="3958" cy="613"/>
          </a:xfrm>
        </p:grpSpPr>
        <p:sp>
          <p:nvSpPr>
            <p:cNvPr id="6150" name="Text Box 14">
              <a:extLst>
                <a:ext uri="{FF2B5EF4-FFF2-40B4-BE49-F238E27FC236}">
                  <a16:creationId xmlns:a16="http://schemas.microsoft.com/office/drawing/2014/main" id="{E0EAB55A-46DF-8147-BEEF-7B14A9BE07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8" y="3090"/>
              <a:ext cx="3283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Ce qui peut en général se simplifier par: </a:t>
              </a:r>
            </a:p>
          </p:txBody>
        </p:sp>
        <p:graphicFrame>
          <p:nvGraphicFramePr>
            <p:cNvPr id="6151" name="Object 15">
              <a:extLst>
                <a:ext uri="{FF2B5EF4-FFF2-40B4-BE49-F238E27FC236}">
                  <a16:creationId xmlns:a16="http://schemas.microsoft.com/office/drawing/2014/main" id="{A7523D1F-A89C-A64F-84BE-95C7B55B8EF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80" y="3463"/>
            <a:ext cx="3136" cy="2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62" name="Équation" r:id="rId7" imgW="114693700" imgH="8775700" progId="Equation.3">
                    <p:embed/>
                  </p:oleObj>
                </mc:Choice>
                <mc:Fallback>
                  <p:oleObj name="Équation" r:id="rId7" imgW="114693700" imgH="8775700" progId="Equation.3">
                    <p:embed/>
                    <p:pic>
                      <p:nvPicPr>
                        <p:cNvPr id="0" name="Object 1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80" y="3463"/>
                          <a:ext cx="3136" cy="2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Rectangle 2">
            <a:extLst>
              <a:ext uri="{FF2B5EF4-FFF2-40B4-BE49-F238E27FC236}">
                <a16:creationId xmlns:a16="http://schemas.microsoft.com/office/drawing/2014/main" id="{4EBF989E-FE58-EA48-A20D-CC33ECBE20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ext Box 2">
            <a:extLst>
              <a:ext uri="{FF2B5EF4-FFF2-40B4-BE49-F238E27FC236}">
                <a16:creationId xmlns:a16="http://schemas.microsoft.com/office/drawing/2014/main" id="{E3275BB7-3763-FF45-B7E7-5A8F4E5B4D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1919288"/>
            <a:ext cx="9107487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chemeClr val="tx2"/>
                </a:solidFill>
              </a:rPr>
              <a:t>Il se déroule simultanément dans le réacteur un ensemble de réactions 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solidFill>
                  <a:schemeClr val="tx2"/>
                </a:solidFill>
              </a:rPr>
              <a:t>	de vitesse r</a:t>
            </a:r>
            <a:r>
              <a:rPr lang="fr-FR" altLang="fr-FR" sz="2000" baseline="-25000"/>
              <a:t>i</a:t>
            </a:r>
            <a:r>
              <a:rPr lang="fr-FR" altLang="fr-FR" sz="2400">
                <a:solidFill>
                  <a:schemeClr val="tx2"/>
                </a:solidFill>
              </a:rPr>
              <a:t> et d</a:t>
            </a:r>
            <a:r>
              <a:rPr lang="ja-JP" altLang="fr-FR" sz="2400">
                <a:solidFill>
                  <a:schemeClr val="tx2"/>
                </a:solidFill>
              </a:rPr>
              <a:t>’</a:t>
            </a:r>
            <a:r>
              <a:rPr lang="fr-FR" altLang="ja-JP" sz="2400">
                <a:solidFill>
                  <a:schemeClr val="tx2"/>
                </a:solidFill>
              </a:rPr>
              <a:t>enthalpie de réaction DH</a:t>
            </a:r>
            <a:r>
              <a:rPr lang="fr-FR" altLang="ja-JP" sz="2000" baseline="-25000"/>
              <a:t>i</a:t>
            </a:r>
            <a:r>
              <a:rPr lang="fr-FR" altLang="ja-JP" sz="2400">
                <a:solidFill>
                  <a:schemeClr val="tx2"/>
                </a:solidFill>
              </a:rPr>
              <a:t>: </a:t>
            </a:r>
            <a:endParaRPr lang="fr-FR" altLang="fr-FR" sz="2400">
              <a:solidFill>
                <a:schemeClr val="tx2"/>
              </a:solidFill>
            </a:endParaRPr>
          </a:p>
        </p:txBody>
      </p:sp>
      <p:grpSp>
        <p:nvGrpSpPr>
          <p:cNvPr id="33794" name="Group 15">
            <a:extLst>
              <a:ext uri="{FF2B5EF4-FFF2-40B4-BE49-F238E27FC236}">
                <a16:creationId xmlns:a16="http://schemas.microsoft.com/office/drawing/2014/main" id="{C747C22E-2018-4E42-9191-0DAB6D583E38}"/>
              </a:ext>
            </a:extLst>
          </p:cNvPr>
          <p:cNvGrpSpPr>
            <a:grpSpLocks/>
          </p:cNvGrpSpPr>
          <p:nvPr/>
        </p:nvGrpSpPr>
        <p:grpSpPr bwMode="auto">
          <a:xfrm>
            <a:off x="1081088" y="2914650"/>
            <a:ext cx="4186237" cy="858838"/>
            <a:chOff x="681" y="2058"/>
            <a:chExt cx="2637" cy="541"/>
          </a:xfrm>
        </p:grpSpPr>
        <p:graphicFrame>
          <p:nvGraphicFramePr>
            <p:cNvPr id="33800" name="Object 4">
              <a:extLst>
                <a:ext uri="{FF2B5EF4-FFF2-40B4-BE49-F238E27FC236}">
                  <a16:creationId xmlns:a16="http://schemas.microsoft.com/office/drawing/2014/main" id="{54C3BC91-C482-6C45-A8E8-FA7C51DBD7B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81" y="2103"/>
            <a:ext cx="1384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6" name="Équation" r:id="rId3" imgW="50609500" imgH="18135600" progId="Equation.3">
                    <p:embed/>
                  </p:oleObj>
                </mc:Choice>
                <mc:Fallback>
                  <p:oleObj name="Équation" r:id="rId3" imgW="50609500" imgH="18135600" progId="Equation.3">
                    <p:embed/>
                    <p:pic>
                      <p:nvPicPr>
                        <p:cNvPr id="0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1" y="2103"/>
                          <a:ext cx="1384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3801" name="Text Box 6">
              <a:extLst>
                <a:ext uri="{FF2B5EF4-FFF2-40B4-BE49-F238E27FC236}">
                  <a16:creationId xmlns:a16="http://schemas.microsoft.com/office/drawing/2014/main" id="{108825BB-6697-724C-9E16-BFDC6B70AA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8" y="2058"/>
              <a:ext cx="34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[8]</a:t>
              </a:r>
            </a:p>
          </p:txBody>
        </p:sp>
      </p:grpSp>
      <p:grpSp>
        <p:nvGrpSpPr>
          <p:cNvPr id="3" name="Group 14">
            <a:extLst>
              <a:ext uri="{FF2B5EF4-FFF2-40B4-BE49-F238E27FC236}">
                <a16:creationId xmlns:a16="http://schemas.microsoft.com/office/drawing/2014/main" id="{FD86C7F3-3B8E-9C46-A835-CCB331E87936}"/>
              </a:ext>
            </a:extLst>
          </p:cNvPr>
          <p:cNvGrpSpPr>
            <a:grpSpLocks/>
          </p:cNvGrpSpPr>
          <p:nvPr/>
        </p:nvGrpSpPr>
        <p:grpSpPr bwMode="auto">
          <a:xfrm>
            <a:off x="346075" y="3895725"/>
            <a:ext cx="7964488" cy="1570038"/>
            <a:chOff x="218" y="2668"/>
            <a:chExt cx="5017" cy="989"/>
          </a:xfrm>
        </p:grpSpPr>
        <p:sp>
          <p:nvSpPr>
            <p:cNvPr id="33797" name="Text Box 9">
              <a:extLst>
                <a:ext uri="{FF2B5EF4-FFF2-40B4-BE49-F238E27FC236}">
                  <a16:creationId xmlns:a16="http://schemas.microsoft.com/office/drawing/2014/main" id="{DF1EFCCD-D856-8248-B511-D5A23EF792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" y="2668"/>
              <a:ext cx="5017" cy="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Bilan de matière dans un réacteur parfaitement agité continu: </a:t>
              </a:r>
            </a:p>
            <a:p>
              <a:pPr>
                <a:spcBef>
                  <a:spcPct val="0"/>
                </a:spcBef>
              </a:pPr>
              <a:endParaRPr lang="fr-FR" altLang="fr-FR" sz="2400"/>
            </a:p>
            <a:p>
              <a:pPr>
                <a:spcBef>
                  <a:spcPct val="0"/>
                </a:spcBef>
              </a:pPr>
              <a:endParaRPr lang="fr-FR" altLang="fr-FR" sz="2400"/>
            </a:p>
            <a:p>
              <a:pPr>
                <a:spcBef>
                  <a:spcPct val="0"/>
                </a:spcBef>
              </a:pPr>
              <a:r>
                <a:rPr lang="fr-FR" altLang="fr-FR" sz="2400"/>
                <a:t>(</a:t>
              </a:r>
              <a:r>
                <a:rPr lang="en-US" altLang="fr-FR" sz="2400" i="1">
                  <a:solidFill>
                    <a:srgbClr val="7030A0"/>
                  </a:solidFill>
                </a:rPr>
                <a:t>Material balance in a continuous stirred tank reactor</a:t>
              </a:r>
              <a:r>
                <a:rPr lang="fr-FR" altLang="fr-FR" sz="2400"/>
                <a:t>)  </a:t>
              </a:r>
            </a:p>
          </p:txBody>
        </p:sp>
        <p:graphicFrame>
          <p:nvGraphicFramePr>
            <p:cNvPr id="33798" name="Object 11">
              <a:extLst>
                <a:ext uri="{FF2B5EF4-FFF2-40B4-BE49-F238E27FC236}">
                  <a16:creationId xmlns:a16="http://schemas.microsoft.com/office/drawing/2014/main" id="{11C26642-D268-BC43-B522-F775F293A5E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1" y="3011"/>
            <a:ext cx="1712" cy="4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7" name="Équation" r:id="rId5" imgW="62611000" imgH="16967200" progId="Equation.3">
                    <p:embed/>
                  </p:oleObj>
                </mc:Choice>
                <mc:Fallback>
                  <p:oleObj name="Équation" r:id="rId5" imgW="62611000" imgH="169672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1" y="3011"/>
                          <a:ext cx="1712" cy="46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3799" name="Text Box 13">
              <a:extLst>
                <a:ext uri="{FF2B5EF4-FFF2-40B4-BE49-F238E27FC236}">
                  <a16:creationId xmlns:a16="http://schemas.microsoft.com/office/drawing/2014/main" id="{AEC3BF8C-D764-424A-B707-327ECAADF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43" y="2968"/>
              <a:ext cx="34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[9]</a:t>
              </a:r>
            </a:p>
          </p:txBody>
        </p:sp>
      </p:grpSp>
      <p:sp>
        <p:nvSpPr>
          <p:cNvPr id="10" name="Rectangle 2">
            <a:extLst>
              <a:ext uri="{FF2B5EF4-FFF2-40B4-BE49-F238E27FC236}">
                <a16:creationId xmlns:a16="http://schemas.microsoft.com/office/drawing/2014/main" id="{9CD6B190-00E9-8745-8189-55F5ADB2F5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17" name="Group 27">
            <a:extLst>
              <a:ext uri="{FF2B5EF4-FFF2-40B4-BE49-F238E27FC236}">
                <a16:creationId xmlns:a16="http://schemas.microsoft.com/office/drawing/2014/main" id="{F85E7469-5215-4A43-8459-5BFF436DDED6}"/>
              </a:ext>
            </a:extLst>
          </p:cNvPr>
          <p:cNvGrpSpPr>
            <a:grpSpLocks/>
          </p:cNvGrpSpPr>
          <p:nvPr/>
        </p:nvGrpSpPr>
        <p:grpSpPr bwMode="auto">
          <a:xfrm>
            <a:off x="190500" y="2063750"/>
            <a:ext cx="8953500" cy="2438400"/>
            <a:chOff x="120" y="1300"/>
            <a:chExt cx="5640" cy="1536"/>
          </a:xfrm>
        </p:grpSpPr>
        <p:graphicFrame>
          <p:nvGraphicFramePr>
            <p:cNvPr id="34819" name="Object 3">
              <a:extLst>
                <a:ext uri="{FF2B5EF4-FFF2-40B4-BE49-F238E27FC236}">
                  <a16:creationId xmlns:a16="http://schemas.microsoft.com/office/drawing/2014/main" id="{44E59D91-A5A1-CA41-9368-582388AE1C1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78" y="2148"/>
            <a:ext cx="2400" cy="6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27" name="Équation" r:id="rId3" imgW="87769700" imgH="25158700" progId="Equation.3">
                    <p:embed/>
                  </p:oleObj>
                </mc:Choice>
                <mc:Fallback>
                  <p:oleObj name="Équation" r:id="rId3" imgW="87769700" imgH="25158700" progId="Equation.3">
                    <p:embed/>
                    <p:pic>
                      <p:nvPicPr>
                        <p:cNvPr id="0" name="Object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78" y="2148"/>
                          <a:ext cx="2400" cy="6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4820" name="Text Box 5">
              <a:extLst>
                <a:ext uri="{FF2B5EF4-FFF2-40B4-BE49-F238E27FC236}">
                  <a16:creationId xmlns:a16="http://schemas.microsoft.com/office/drawing/2014/main" id="{6BD56DF6-9745-334A-B982-758E4BFFD2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39" y="2295"/>
              <a:ext cx="52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Times New Roman" panose="02020603050405020304" pitchFamily="18" charset="0"/>
                </a:rPr>
                <a:t>[10a]</a:t>
              </a:r>
            </a:p>
          </p:txBody>
        </p:sp>
        <p:sp>
          <p:nvSpPr>
            <p:cNvPr id="34821" name="Text Box 6">
              <a:extLst>
                <a:ext uri="{FF2B5EF4-FFF2-40B4-BE49-F238E27FC236}">
                  <a16:creationId xmlns:a16="http://schemas.microsoft.com/office/drawing/2014/main" id="{D710CB36-CE9D-9E48-A87A-155D811CB6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" y="1300"/>
              <a:ext cx="5341" cy="1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spcBef>
                  <a:spcPct val="20000"/>
                </a:spcBef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fr-FR" altLang="fr-FR" sz="2400"/>
                <a:t>	</a:t>
              </a:r>
              <a:r>
                <a:rPr lang="fr-FR" altLang="fr-FR" sz="2000"/>
                <a:t>Puissance 		échauffement 		chaleur absorbée 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reçue de 	=	du mélange lors 	+ 	 par les réactions 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l</a:t>
              </a:r>
              <a:r>
                <a:rPr lang="ja-JP" altLang="fr-FR" sz="2000"/>
                <a:t>’</a:t>
              </a:r>
              <a:r>
                <a:rPr lang="fr-FR" altLang="ja-JP" sz="2000"/>
                <a:t>extérieur 		de la traversée  		 chimique  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		du réacteur  	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endParaRPr lang="fr-FR" altLang="fr-FR" sz="2000"/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q 	= 		+</a:t>
              </a:r>
            </a:p>
          </p:txBody>
        </p:sp>
        <p:graphicFrame>
          <p:nvGraphicFramePr>
            <p:cNvPr id="34822" name="Object 10">
              <a:extLst>
                <a:ext uri="{FF2B5EF4-FFF2-40B4-BE49-F238E27FC236}">
                  <a16:creationId xmlns:a16="http://schemas.microsoft.com/office/drawing/2014/main" id="{B41D1D3C-E165-E340-BEE3-DC25CF6C9BC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3" y="2326"/>
            <a:ext cx="1336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28" name="Équation" r:id="rId5" imgW="48856900" imgH="18135600" progId="Equation.3">
                    <p:embed/>
                  </p:oleObj>
                </mc:Choice>
                <mc:Fallback>
                  <p:oleObj name="Équation" r:id="rId5" imgW="48856900" imgH="181356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3" y="2326"/>
                          <a:ext cx="1336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B2D85C34-D221-0348-A4B2-95C7AE6A7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ext Box 5">
            <a:extLst>
              <a:ext uri="{FF2B5EF4-FFF2-40B4-BE49-F238E27FC236}">
                <a16:creationId xmlns:a16="http://schemas.microsoft.com/office/drawing/2014/main" id="{85BFF9DE-3B60-1147-9E2F-81AC059156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50" y="1789113"/>
            <a:ext cx="84788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	q 	+ 	F</a:t>
            </a:r>
            <a:r>
              <a:rPr lang="fr-FR" altLang="fr-FR" sz="2000" baseline="-25000">
                <a:latin typeface="Times New Roman" panose="02020603050405020304" pitchFamily="18" charset="0"/>
              </a:rPr>
              <a:t>E</a:t>
            </a:r>
            <a:r>
              <a:rPr lang="fr-FR" altLang="fr-FR" sz="2400">
                <a:latin typeface="Times New Roman" panose="02020603050405020304" pitchFamily="18" charset="0"/>
              </a:rPr>
              <a:t> H</a:t>
            </a:r>
            <a:r>
              <a:rPr lang="fr-FR" altLang="fr-FR" sz="2000" baseline="-25000">
                <a:latin typeface="Times New Roman" panose="02020603050405020304" pitchFamily="18" charset="0"/>
              </a:rPr>
              <a:t>E</a:t>
            </a:r>
            <a:r>
              <a:rPr lang="fr-FR" altLang="fr-FR" sz="2400">
                <a:latin typeface="Times New Roman" panose="02020603050405020304" pitchFamily="18" charset="0"/>
              </a:rPr>
              <a:t> 	= 	 F</a:t>
            </a:r>
            <a:r>
              <a:rPr lang="fr-FR" altLang="fr-FR" sz="2000" baseline="-25000">
                <a:latin typeface="Times New Roman" panose="02020603050405020304" pitchFamily="18" charset="0"/>
              </a:rPr>
              <a:t>S</a:t>
            </a:r>
            <a:r>
              <a:rPr lang="fr-FR" altLang="fr-FR" sz="2400">
                <a:latin typeface="Times New Roman" panose="02020603050405020304" pitchFamily="18" charset="0"/>
              </a:rPr>
              <a:t> H</a:t>
            </a:r>
            <a:r>
              <a:rPr lang="fr-FR" altLang="fr-FR" sz="2000" baseline="-25000">
                <a:latin typeface="Times New Roman" panose="02020603050405020304" pitchFamily="18" charset="0"/>
              </a:rPr>
              <a:t>S</a:t>
            </a:r>
            <a:r>
              <a:rPr lang="fr-FR" altLang="fr-FR" sz="2400">
                <a:latin typeface="Times New Roman" panose="02020603050405020304" pitchFamily="18" charset="0"/>
              </a:rPr>
              <a:t> 	+ 	0	   [5]</a:t>
            </a:r>
            <a:endParaRPr lang="fr-FR" altLang="fr-FR" sz="2000">
              <a:latin typeface="Times New Roman" panose="02020603050405020304" pitchFamily="18" charset="0"/>
            </a:endParaRPr>
          </a:p>
        </p:txBody>
      </p:sp>
      <p:graphicFrame>
        <p:nvGraphicFramePr>
          <p:cNvPr id="90119" name="Object 7">
            <a:extLst>
              <a:ext uri="{FF2B5EF4-FFF2-40B4-BE49-F238E27FC236}">
                <a16:creationId xmlns:a16="http://schemas.microsoft.com/office/drawing/2014/main" id="{03EC7A21-35A3-2B44-B011-2BE4CC2BC1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01975" y="3289300"/>
          <a:ext cx="53975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2" name="Équation" r:id="rId3" imgW="124345700" imgH="18135600" progId="Equation.3">
                  <p:embed/>
                </p:oleObj>
              </mc:Choice>
              <mc:Fallback>
                <p:oleObj name="Équation" r:id="rId3" imgW="124345700" imgH="181356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01975" y="3289300"/>
                        <a:ext cx="5397500" cy="787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5843" name="Group 11">
            <a:extLst>
              <a:ext uri="{FF2B5EF4-FFF2-40B4-BE49-F238E27FC236}">
                <a16:creationId xmlns:a16="http://schemas.microsoft.com/office/drawing/2014/main" id="{3FCB1428-0FD3-7B47-9D93-4314D176B34D}"/>
              </a:ext>
            </a:extLst>
          </p:cNvPr>
          <p:cNvGrpSpPr>
            <a:grpSpLocks/>
          </p:cNvGrpSpPr>
          <p:nvPr/>
        </p:nvGrpSpPr>
        <p:grpSpPr bwMode="auto">
          <a:xfrm>
            <a:off x="384175" y="2430463"/>
            <a:ext cx="8540750" cy="858837"/>
            <a:chOff x="242" y="1786"/>
            <a:chExt cx="5380" cy="541"/>
          </a:xfrm>
        </p:grpSpPr>
        <p:graphicFrame>
          <p:nvGraphicFramePr>
            <p:cNvPr id="35849" name="Object 12">
              <a:extLst>
                <a:ext uri="{FF2B5EF4-FFF2-40B4-BE49-F238E27FC236}">
                  <a16:creationId xmlns:a16="http://schemas.microsoft.com/office/drawing/2014/main" id="{AFF6AA1E-5899-C14F-B039-F195B41D782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42" y="1831"/>
            <a:ext cx="2280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63" name="Équation" r:id="rId5" imgW="83388200" imgH="18135600" progId="Equation.3">
                    <p:embed/>
                  </p:oleObj>
                </mc:Choice>
                <mc:Fallback>
                  <p:oleObj name="Équation" r:id="rId5" imgW="83388200" imgH="181356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2" y="1831"/>
                          <a:ext cx="2280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5850" name="Object 13">
              <a:extLst>
                <a:ext uri="{FF2B5EF4-FFF2-40B4-BE49-F238E27FC236}">
                  <a16:creationId xmlns:a16="http://schemas.microsoft.com/office/drawing/2014/main" id="{7DF35D5B-DF3D-024D-AE4D-A91172C84E9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976" y="1830"/>
            <a:ext cx="2200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64" name="Équation" r:id="rId7" imgW="80454500" imgH="18135600" progId="Equation.3">
                    <p:embed/>
                  </p:oleObj>
                </mc:Choice>
                <mc:Fallback>
                  <p:oleObj name="Équation" r:id="rId7" imgW="80454500" imgH="18135600" progId="Equation.3">
                    <p:embed/>
                    <p:pic>
                      <p:nvPicPr>
                        <p:cNvPr id="0" name="Object 1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76" y="1830"/>
                          <a:ext cx="2200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5851" name="Text Box 14">
              <a:extLst>
                <a:ext uri="{FF2B5EF4-FFF2-40B4-BE49-F238E27FC236}">
                  <a16:creationId xmlns:a16="http://schemas.microsoft.com/office/drawing/2014/main" id="{BDC61686-770C-6847-81F1-4621517F12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2" y="1786"/>
              <a:ext cx="34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Times New Roman" panose="02020603050405020304" pitchFamily="18" charset="0"/>
                </a:rPr>
                <a:t>[6]</a:t>
              </a:r>
            </a:p>
          </p:txBody>
        </p:sp>
      </p:grpSp>
      <p:grpSp>
        <p:nvGrpSpPr>
          <p:cNvPr id="3" name="Group 19">
            <a:extLst>
              <a:ext uri="{FF2B5EF4-FFF2-40B4-BE49-F238E27FC236}">
                <a16:creationId xmlns:a16="http://schemas.microsoft.com/office/drawing/2014/main" id="{D290229F-8992-D644-950A-D711DCEF29D9}"/>
              </a:ext>
            </a:extLst>
          </p:cNvPr>
          <p:cNvGrpSpPr>
            <a:grpSpLocks/>
          </p:cNvGrpSpPr>
          <p:nvPr/>
        </p:nvGrpSpPr>
        <p:grpSpPr bwMode="auto">
          <a:xfrm>
            <a:off x="2038350" y="4116388"/>
            <a:ext cx="4927600" cy="546100"/>
            <a:chOff x="372" y="3024"/>
            <a:chExt cx="3104" cy="344"/>
          </a:xfrm>
        </p:grpSpPr>
        <p:graphicFrame>
          <p:nvGraphicFramePr>
            <p:cNvPr id="35847" name="Object 17">
              <a:extLst>
                <a:ext uri="{FF2B5EF4-FFF2-40B4-BE49-F238E27FC236}">
                  <a16:creationId xmlns:a16="http://schemas.microsoft.com/office/drawing/2014/main" id="{2A306429-4298-F849-A7D4-00CE2DC9C96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2" y="3104"/>
            <a:ext cx="2048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65" name="Équation" r:id="rId9" imgW="74904600" imgH="9652000" progId="Equation.3">
                    <p:embed/>
                  </p:oleObj>
                </mc:Choice>
                <mc:Fallback>
                  <p:oleObj name="Équation" r:id="rId9" imgW="74904600" imgH="9652000" progId="Equation.3">
                    <p:embed/>
                    <p:pic>
                      <p:nvPicPr>
                        <p:cNvPr id="0" name="Object 1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2" y="3104"/>
                          <a:ext cx="2048" cy="26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5848" name="Text Box 18">
              <a:extLst>
                <a:ext uri="{FF2B5EF4-FFF2-40B4-BE49-F238E27FC236}">
                  <a16:creationId xmlns:a16="http://schemas.microsoft.com/office/drawing/2014/main" id="{713A3E42-D3C4-F54E-A049-3911B93D00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6" y="3024"/>
              <a:ext cx="34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Times New Roman" panose="02020603050405020304" pitchFamily="18" charset="0"/>
                </a:rPr>
                <a:t>[7]</a:t>
              </a:r>
            </a:p>
          </p:txBody>
        </p:sp>
      </p:grpSp>
      <p:graphicFrame>
        <p:nvGraphicFramePr>
          <p:cNvPr id="90132" name="Object 20">
            <a:extLst>
              <a:ext uri="{FF2B5EF4-FFF2-40B4-BE49-F238E27FC236}">
                <a16:creationId xmlns:a16="http://schemas.microsoft.com/office/drawing/2014/main" id="{977FCC15-5F19-9E4E-8D5B-958F6C7742EA}"/>
              </a:ext>
            </a:extLst>
          </p:cNvPr>
          <p:cNvGraphicFramePr>
            <a:graphicFrameLocks noGrp="1" noChangeAspect="1"/>
          </p:cNvGraphicFramePr>
          <p:nvPr>
            <p:ph/>
          </p:nvPr>
        </p:nvGraphicFramePr>
        <p:xfrm>
          <a:off x="158750" y="4789488"/>
          <a:ext cx="8623300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6" name="Équation" r:id="rId11" imgW="182880000" imgH="15405100" progId="Equation.3">
                  <p:embed/>
                </p:oleObj>
              </mc:Choice>
              <mc:Fallback>
                <p:oleObj name="Équation" r:id="rId11" imgW="182880000" imgH="1540510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50" y="4789488"/>
                        <a:ext cx="8623300" cy="809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2">
            <a:extLst>
              <a:ext uri="{FF2B5EF4-FFF2-40B4-BE49-F238E27FC236}">
                <a16:creationId xmlns:a16="http://schemas.microsoft.com/office/drawing/2014/main" id="{D123FF01-450C-5F49-AC41-0BD09971F5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65" name="Group 2">
            <a:extLst>
              <a:ext uri="{FF2B5EF4-FFF2-40B4-BE49-F238E27FC236}">
                <a16:creationId xmlns:a16="http://schemas.microsoft.com/office/drawing/2014/main" id="{F44E78D6-9A6C-0E41-9701-A792E0BABFF8}"/>
              </a:ext>
            </a:extLst>
          </p:cNvPr>
          <p:cNvGrpSpPr>
            <a:grpSpLocks/>
          </p:cNvGrpSpPr>
          <p:nvPr/>
        </p:nvGrpSpPr>
        <p:grpSpPr bwMode="auto">
          <a:xfrm>
            <a:off x="190500" y="2051050"/>
            <a:ext cx="8961438" cy="2451100"/>
            <a:chOff x="120" y="1292"/>
            <a:chExt cx="5645" cy="1544"/>
          </a:xfrm>
        </p:grpSpPr>
        <p:graphicFrame>
          <p:nvGraphicFramePr>
            <p:cNvPr id="36867" name="Object 3">
              <a:extLst>
                <a:ext uri="{FF2B5EF4-FFF2-40B4-BE49-F238E27FC236}">
                  <a16:creationId xmlns:a16="http://schemas.microsoft.com/office/drawing/2014/main" id="{A75D9E4A-6CDE-6D48-8F5B-FDB35652EF9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70" y="2148"/>
            <a:ext cx="2416" cy="6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5" name="Équation" r:id="rId3" imgW="88353900" imgH="25158700" progId="Equation.3">
                    <p:embed/>
                  </p:oleObj>
                </mc:Choice>
                <mc:Fallback>
                  <p:oleObj name="Équation" r:id="rId3" imgW="88353900" imgH="25158700" progId="Equation.3">
                    <p:embed/>
                    <p:pic>
                      <p:nvPicPr>
                        <p:cNvPr id="0" name="Object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70" y="2148"/>
                          <a:ext cx="2416" cy="6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6868" name="Text Box 4">
              <a:extLst>
                <a:ext uri="{FF2B5EF4-FFF2-40B4-BE49-F238E27FC236}">
                  <a16:creationId xmlns:a16="http://schemas.microsoft.com/office/drawing/2014/main" id="{34985E16-E7D5-C942-8EFB-D31F0C75F3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33" y="2295"/>
              <a:ext cx="53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Times New Roman" panose="02020603050405020304" pitchFamily="18" charset="0"/>
                </a:rPr>
                <a:t>[10b]</a:t>
              </a:r>
            </a:p>
          </p:txBody>
        </p:sp>
        <p:sp>
          <p:nvSpPr>
            <p:cNvPr id="36869" name="Text Box 5">
              <a:extLst>
                <a:ext uri="{FF2B5EF4-FFF2-40B4-BE49-F238E27FC236}">
                  <a16:creationId xmlns:a16="http://schemas.microsoft.com/office/drawing/2014/main" id="{42C087CB-257D-634E-905D-C472149A17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" y="1292"/>
              <a:ext cx="5341" cy="1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spcBef>
                  <a:spcPct val="20000"/>
                </a:spcBef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fr-FR" altLang="fr-FR" sz="2400"/>
                <a:t>	</a:t>
              </a:r>
              <a:r>
                <a:rPr lang="fr-FR" altLang="fr-FR" sz="2000"/>
                <a:t>Puissance 		échauffement 		chaleur absorbée 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reçue de 	=	du mélange lors 	+ 	 par les réactions 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l </a:t>
              </a:r>
              <a:r>
                <a:rPr lang="ja-JP" altLang="fr-FR" sz="2000"/>
                <a:t>’</a:t>
              </a:r>
              <a:r>
                <a:rPr lang="fr-FR" altLang="ja-JP" sz="2000"/>
                <a:t>extérieur 		de la traversée  		 chimique  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		du réacteur  	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endParaRPr lang="fr-FR" altLang="fr-FR" sz="2000"/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</a:t>
              </a:r>
              <a:r>
                <a:rPr lang="fr-FR" altLang="fr-FR" sz="2400"/>
                <a:t>q 	= 		+</a:t>
              </a:r>
            </a:p>
          </p:txBody>
        </p:sp>
        <p:graphicFrame>
          <p:nvGraphicFramePr>
            <p:cNvPr id="36870" name="Object 6">
              <a:extLst>
                <a:ext uri="{FF2B5EF4-FFF2-40B4-BE49-F238E27FC236}">
                  <a16:creationId xmlns:a16="http://schemas.microsoft.com/office/drawing/2014/main" id="{7A8B7D56-8665-5D4C-AC34-0720BD35C6F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895" y="2325"/>
            <a:ext cx="1064" cy="4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6" name="Équation" r:id="rId5" imgW="38912800" imgH="16967200" progId="Equation.3">
                    <p:embed/>
                  </p:oleObj>
                </mc:Choice>
                <mc:Fallback>
                  <p:oleObj name="Équation" r:id="rId5" imgW="38912800" imgH="1696720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95" y="2325"/>
                          <a:ext cx="1064" cy="46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5F71B236-5A1C-634A-832D-4E6097950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889" name="Object 13">
            <a:extLst>
              <a:ext uri="{FF2B5EF4-FFF2-40B4-BE49-F238E27FC236}">
                <a16:creationId xmlns:a16="http://schemas.microsoft.com/office/drawing/2014/main" id="{4A5F3746-E29A-174C-8825-997616091CF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3588" y="2930525"/>
          <a:ext cx="27178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4" name="Équation" r:id="rId3" imgW="62611000" imgH="16967200" progId="Equation.3">
                  <p:embed/>
                </p:oleObj>
              </mc:Choice>
              <mc:Fallback>
                <p:oleObj name="Équation" r:id="rId3" imgW="62611000" imgH="1696720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3588" y="2930525"/>
                        <a:ext cx="2717800" cy="736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0" name="Text Box 14">
            <a:extLst>
              <a:ext uri="{FF2B5EF4-FFF2-40B4-BE49-F238E27FC236}">
                <a16:creationId xmlns:a16="http://schemas.microsoft.com/office/drawing/2014/main" id="{6D457948-76AE-5249-B6AE-B41527D18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3263" y="2862263"/>
            <a:ext cx="539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[9]</a:t>
            </a:r>
          </a:p>
        </p:txBody>
      </p:sp>
      <p:sp>
        <p:nvSpPr>
          <p:cNvPr id="37891" name="Text Box 4">
            <a:extLst>
              <a:ext uri="{FF2B5EF4-FFF2-40B4-BE49-F238E27FC236}">
                <a16:creationId xmlns:a16="http://schemas.microsoft.com/office/drawing/2014/main" id="{4F9F881F-C97D-A843-BFCF-381228D588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9675" y="1958975"/>
            <a:ext cx="8270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[10a]</a:t>
            </a:r>
          </a:p>
        </p:txBody>
      </p:sp>
      <p:sp>
        <p:nvSpPr>
          <p:cNvPr id="37892" name="ZoneTexte 1">
            <a:extLst>
              <a:ext uri="{FF2B5EF4-FFF2-40B4-BE49-F238E27FC236}">
                <a16:creationId xmlns:a16="http://schemas.microsoft.com/office/drawing/2014/main" id="{70C12422-FB00-5442-BB81-E724AA6B11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363" y="2024063"/>
            <a:ext cx="6715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q  =   </a:t>
            </a:r>
          </a:p>
        </p:txBody>
      </p:sp>
      <p:graphicFrame>
        <p:nvGraphicFramePr>
          <p:cNvPr id="37893" name="Object 3">
            <a:extLst>
              <a:ext uri="{FF2B5EF4-FFF2-40B4-BE49-F238E27FC236}">
                <a16:creationId xmlns:a16="http://schemas.microsoft.com/office/drawing/2014/main" id="{850AC60A-D721-D947-A626-E83B0618F2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5838" y="1782763"/>
          <a:ext cx="39497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5" name="…quation" r:id="rId5" imgW="3949700" imgH="977900" progId="Equation.3">
                  <p:embed/>
                </p:oleObj>
              </mc:Choice>
              <mc:Fallback>
                <p:oleObj name="…quation" r:id="rId5" imgW="3949700" imgH="9779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5838" y="1782763"/>
                        <a:ext cx="3949700" cy="977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4" name="Object 12">
            <a:extLst>
              <a:ext uri="{FF2B5EF4-FFF2-40B4-BE49-F238E27FC236}">
                <a16:creationId xmlns:a16="http://schemas.microsoft.com/office/drawing/2014/main" id="{61DC0705-C853-FE44-8047-DF93C4A0F2A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03825" y="2022475"/>
          <a:ext cx="22733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6" name="…quation" r:id="rId7" imgW="2273300" imgH="711200" progId="Equation.3">
                  <p:embed/>
                </p:oleObj>
              </mc:Choice>
              <mc:Fallback>
                <p:oleObj name="…quation" r:id="rId7" imgW="2273300" imgH="7112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03825" y="2022475"/>
                        <a:ext cx="2273300" cy="711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7895" name="Group 8">
            <a:extLst>
              <a:ext uri="{FF2B5EF4-FFF2-40B4-BE49-F238E27FC236}">
                <a16:creationId xmlns:a16="http://schemas.microsoft.com/office/drawing/2014/main" id="{6A671A6F-ABEE-154B-9DCB-CB6B88E45BA1}"/>
              </a:ext>
            </a:extLst>
          </p:cNvPr>
          <p:cNvGrpSpPr>
            <a:grpSpLocks/>
          </p:cNvGrpSpPr>
          <p:nvPr/>
        </p:nvGrpSpPr>
        <p:grpSpPr bwMode="auto">
          <a:xfrm>
            <a:off x="1081088" y="4706938"/>
            <a:ext cx="4186237" cy="858837"/>
            <a:chOff x="681" y="2058"/>
            <a:chExt cx="2637" cy="541"/>
          </a:xfrm>
        </p:grpSpPr>
        <p:graphicFrame>
          <p:nvGraphicFramePr>
            <p:cNvPr id="37900" name="Object 9">
              <a:extLst>
                <a:ext uri="{FF2B5EF4-FFF2-40B4-BE49-F238E27FC236}">
                  <a16:creationId xmlns:a16="http://schemas.microsoft.com/office/drawing/2014/main" id="{984DB902-5B4B-3C4D-918C-147DCB07AF6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81" y="2103"/>
            <a:ext cx="1384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917" name="Équation" r:id="rId9" imgW="50609500" imgH="18135600" progId="Equation.3">
                    <p:embed/>
                  </p:oleObj>
                </mc:Choice>
                <mc:Fallback>
                  <p:oleObj name="Équation" r:id="rId9" imgW="50609500" imgH="181356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1" y="2103"/>
                          <a:ext cx="1384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7901" name="Text Box 10">
              <a:extLst>
                <a:ext uri="{FF2B5EF4-FFF2-40B4-BE49-F238E27FC236}">
                  <a16:creationId xmlns:a16="http://schemas.microsoft.com/office/drawing/2014/main" id="{45914BB5-81F6-FC48-ACAE-19A30E0626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8" y="2058"/>
              <a:ext cx="34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Times New Roman" panose="02020603050405020304" pitchFamily="18" charset="0"/>
                </a:rPr>
                <a:t>[8]</a:t>
              </a:r>
            </a:p>
          </p:txBody>
        </p:sp>
      </p:grpSp>
      <p:sp>
        <p:nvSpPr>
          <p:cNvPr id="37896" name="ZoneTexte 17">
            <a:extLst>
              <a:ext uri="{FF2B5EF4-FFF2-40B4-BE49-F238E27FC236}">
                <a16:creationId xmlns:a16="http://schemas.microsoft.com/office/drawing/2014/main" id="{A12CBCBF-1D18-FE42-AEBD-55794C8A59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0938" y="4022725"/>
            <a:ext cx="6731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q  =   </a:t>
            </a:r>
          </a:p>
        </p:txBody>
      </p:sp>
      <p:graphicFrame>
        <p:nvGraphicFramePr>
          <p:cNvPr id="37897" name="Object 3">
            <a:extLst>
              <a:ext uri="{FF2B5EF4-FFF2-40B4-BE49-F238E27FC236}">
                <a16:creationId xmlns:a16="http://schemas.microsoft.com/office/drawing/2014/main" id="{007610BC-8F7F-A949-AEF6-CFC0CA38F4E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76413" y="3779838"/>
          <a:ext cx="39497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8" name="…quation" r:id="rId11" imgW="3949700" imgH="977900" progId="Equation.3">
                  <p:embed/>
                </p:oleObj>
              </mc:Choice>
              <mc:Fallback>
                <p:oleObj name="…quation" r:id="rId11" imgW="3949700" imgH="9779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6413" y="3779838"/>
                        <a:ext cx="3949700" cy="977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8" name="Object 12">
            <a:extLst>
              <a:ext uri="{FF2B5EF4-FFF2-40B4-BE49-F238E27FC236}">
                <a16:creationId xmlns:a16="http://schemas.microsoft.com/office/drawing/2014/main" id="{2A92B98E-E888-2B48-BE6E-D27EC6678A8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05500" y="3798888"/>
          <a:ext cx="2451100" cy="95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9" name="…quation" r:id="rId12" imgW="2451100" imgH="952500" progId="Equation.3">
                  <p:embed/>
                </p:oleObj>
              </mc:Choice>
              <mc:Fallback>
                <p:oleObj name="…quation" r:id="rId12" imgW="2451100" imgH="9525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05500" y="3798888"/>
                        <a:ext cx="2451100" cy="95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">
            <a:extLst>
              <a:ext uri="{FF2B5EF4-FFF2-40B4-BE49-F238E27FC236}">
                <a16:creationId xmlns:a16="http://schemas.microsoft.com/office/drawing/2014/main" id="{71EB7450-2EC9-9948-8454-52FA4A21B0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13" name="Group 12">
            <a:extLst>
              <a:ext uri="{FF2B5EF4-FFF2-40B4-BE49-F238E27FC236}">
                <a16:creationId xmlns:a16="http://schemas.microsoft.com/office/drawing/2014/main" id="{95DDB559-97A2-F44E-ABA5-C763B8AC76A9}"/>
              </a:ext>
            </a:extLst>
          </p:cNvPr>
          <p:cNvGrpSpPr>
            <a:grpSpLocks/>
          </p:cNvGrpSpPr>
          <p:nvPr/>
        </p:nvGrpSpPr>
        <p:grpSpPr bwMode="auto">
          <a:xfrm>
            <a:off x="190500" y="2159000"/>
            <a:ext cx="8883650" cy="2438400"/>
            <a:chOff x="120" y="1308"/>
            <a:chExt cx="5596" cy="1536"/>
          </a:xfrm>
        </p:grpSpPr>
        <p:graphicFrame>
          <p:nvGraphicFramePr>
            <p:cNvPr id="38916" name="Object 2">
              <a:extLst>
                <a:ext uri="{FF2B5EF4-FFF2-40B4-BE49-F238E27FC236}">
                  <a16:creationId xmlns:a16="http://schemas.microsoft.com/office/drawing/2014/main" id="{09629E5C-D5D4-9549-813B-506421F254B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70" y="2156"/>
            <a:ext cx="2416" cy="6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8924" name="Équation" r:id="rId3" imgW="88353900" imgH="25158700" progId="Equation.3">
                    <p:embed/>
                  </p:oleObj>
                </mc:Choice>
                <mc:Fallback>
                  <p:oleObj name="Équation" r:id="rId3" imgW="88353900" imgH="25158700" progId="Equation.3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70" y="2156"/>
                          <a:ext cx="2416" cy="6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8917" name="Text Box 3">
              <a:extLst>
                <a:ext uri="{FF2B5EF4-FFF2-40B4-BE49-F238E27FC236}">
                  <a16:creationId xmlns:a16="http://schemas.microsoft.com/office/drawing/2014/main" id="{3658D153-9D53-3A4C-A8C3-5EC5DF9750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0" y="2303"/>
              <a:ext cx="4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[11]</a:t>
              </a:r>
            </a:p>
          </p:txBody>
        </p:sp>
        <p:sp>
          <p:nvSpPr>
            <p:cNvPr id="38918" name="Text Box 4">
              <a:extLst>
                <a:ext uri="{FF2B5EF4-FFF2-40B4-BE49-F238E27FC236}">
                  <a16:creationId xmlns:a16="http://schemas.microsoft.com/office/drawing/2014/main" id="{13211391-005F-0040-A9CD-396387D134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" y="1308"/>
              <a:ext cx="5341" cy="1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spcBef>
                  <a:spcPct val="20000"/>
                </a:spcBef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fr-FR" altLang="fr-FR" sz="2400"/>
                <a:t>	</a:t>
              </a:r>
              <a:r>
                <a:rPr lang="fr-FR" altLang="fr-FR" sz="2000"/>
                <a:t>Puissance 		échauffement 		chaleur absorbée 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reçue de 	=	du mélange lors 	+ 	 par les réactions 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l </a:t>
              </a:r>
              <a:r>
                <a:rPr lang="ja-JP" altLang="fr-FR" sz="2000"/>
                <a:t>’</a:t>
              </a:r>
              <a:r>
                <a:rPr lang="fr-FR" altLang="ja-JP" sz="2000"/>
                <a:t>extérieur 		de la traversée  		 chimique  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		du réacteur  	</a:t>
              </a:r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endParaRPr lang="fr-FR" altLang="fr-FR" sz="2000"/>
            </a:p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/>
                <a:t>	q 	= 		+</a:t>
              </a:r>
            </a:p>
          </p:txBody>
        </p:sp>
        <p:graphicFrame>
          <p:nvGraphicFramePr>
            <p:cNvPr id="38919" name="Object 9">
              <a:extLst>
                <a:ext uri="{FF2B5EF4-FFF2-40B4-BE49-F238E27FC236}">
                  <a16:creationId xmlns:a16="http://schemas.microsoft.com/office/drawing/2014/main" id="{58BC8086-9006-884C-B42D-88F3B7A105E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031" y="2413"/>
            <a:ext cx="792" cy="2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8925" name="Équation" r:id="rId5" imgW="28968700" imgH="8775700" progId="Equation.3">
                    <p:embed/>
                  </p:oleObj>
                </mc:Choice>
                <mc:Fallback>
                  <p:oleObj name="Équation" r:id="rId5" imgW="28968700" imgH="87757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31" y="2413"/>
                          <a:ext cx="792" cy="2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8914" name="Text Box 13">
            <a:extLst>
              <a:ext uri="{FF2B5EF4-FFF2-40B4-BE49-F238E27FC236}">
                <a16:creationId xmlns:a16="http://schemas.microsoft.com/office/drawing/2014/main" id="{CFCC1D31-5725-C944-969E-A3B7F5CB09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" y="4695825"/>
            <a:ext cx="35607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/>
              <a:t>Cas d</a:t>
            </a:r>
            <a:r>
              <a:rPr lang="ja-JP" altLang="fr-FR" sz="2400" i="1"/>
              <a:t>’</a:t>
            </a:r>
            <a:r>
              <a:rPr lang="fr-FR" altLang="ja-JP" sz="2400" i="1"/>
              <a:t>une réaction unique </a:t>
            </a:r>
            <a:endParaRPr lang="fr-FR" altLang="fr-FR" sz="2400" i="1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D6CBA32-1D3A-1F4F-9D93-78F4873040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ext Box 5">
            <a:extLst>
              <a:ext uri="{FF2B5EF4-FFF2-40B4-BE49-F238E27FC236}">
                <a16:creationId xmlns:a16="http://schemas.microsoft.com/office/drawing/2014/main" id="{7307BE3E-17BF-CD4E-9A38-06775B2C0D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50" y="2339975"/>
            <a:ext cx="71469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Capacité calorifique de l</a:t>
            </a:r>
            <a:r>
              <a:rPr lang="ja-JP" altLang="fr-FR" sz="2400"/>
              <a:t>’</a:t>
            </a:r>
            <a:r>
              <a:rPr lang="fr-FR" altLang="ja-JP" sz="2400"/>
              <a:t>unité de mélange réactionnel: </a:t>
            </a:r>
            <a:endParaRPr lang="fr-FR" altLang="fr-FR" sz="2400"/>
          </a:p>
        </p:txBody>
      </p:sp>
      <p:sp>
        <p:nvSpPr>
          <p:cNvPr id="39938" name="Text Box 7">
            <a:extLst>
              <a:ext uri="{FF2B5EF4-FFF2-40B4-BE49-F238E27FC236}">
                <a16:creationId xmlns:a16="http://schemas.microsoft.com/office/drawing/2014/main" id="{601CA26B-2DDD-0F49-AEA4-65FD375CB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225" y="4524375"/>
            <a:ext cx="5746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tabLst>
                <a:tab pos="1524000" algn="ctr"/>
                <a:tab pos="3403600" algn="ctr"/>
                <a:tab pos="40386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1524000" algn="ctr"/>
                <a:tab pos="3403600" algn="ctr"/>
                <a:tab pos="40386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1524000" algn="ctr"/>
                <a:tab pos="3403600" algn="ctr"/>
                <a:tab pos="40386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tabLst>
                <a:tab pos="1524000" algn="ctr"/>
                <a:tab pos="3403600" algn="ctr"/>
                <a:tab pos="403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tabLst>
                <a:tab pos="1524000" algn="ctr"/>
                <a:tab pos="3403600" algn="ctr"/>
                <a:tab pos="403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1524000" algn="ctr"/>
                <a:tab pos="3403600" algn="ctr"/>
                <a:tab pos="403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1524000" algn="ctr"/>
                <a:tab pos="3403600" algn="ctr"/>
                <a:tab pos="403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1524000" algn="ctr"/>
                <a:tab pos="3403600" algn="ctr"/>
                <a:tab pos="403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1524000" algn="ctr"/>
                <a:tab pos="3403600" algn="ctr"/>
                <a:tab pos="403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	kg.m</a:t>
            </a:r>
            <a:r>
              <a:rPr lang="fr-FR" altLang="fr-FR" sz="2400" baseline="30000"/>
              <a:t>-3</a:t>
            </a:r>
            <a:r>
              <a:rPr lang="fr-FR" altLang="fr-FR" sz="2400"/>
              <a:t>   J.kg</a:t>
            </a:r>
            <a:r>
              <a:rPr lang="fr-FR" altLang="fr-FR" sz="2400" baseline="30000"/>
              <a:t>-1</a:t>
            </a:r>
            <a:r>
              <a:rPr lang="fr-FR" altLang="fr-FR" sz="2400"/>
              <a:t>.K</a:t>
            </a:r>
            <a:r>
              <a:rPr lang="fr-FR" altLang="fr-FR" sz="2400" baseline="30000"/>
              <a:t>-1</a:t>
            </a:r>
            <a:r>
              <a:rPr lang="fr-FR" altLang="fr-FR" sz="2400"/>
              <a:t> 	mol.m</a:t>
            </a:r>
            <a:r>
              <a:rPr lang="fr-FR" altLang="fr-FR" sz="2400" baseline="30000"/>
              <a:t>-3</a:t>
            </a:r>
            <a:r>
              <a:rPr lang="fr-FR" altLang="fr-FR" sz="2400"/>
              <a:t> 	J.mol</a:t>
            </a:r>
            <a:r>
              <a:rPr lang="fr-FR" altLang="fr-FR" sz="2400" baseline="30000"/>
              <a:t>-1</a:t>
            </a:r>
            <a:r>
              <a:rPr lang="fr-FR" altLang="fr-FR" sz="2400"/>
              <a:t>.K</a:t>
            </a:r>
            <a:r>
              <a:rPr lang="fr-FR" altLang="fr-FR" sz="2400" baseline="30000"/>
              <a:t>-1</a:t>
            </a:r>
            <a:r>
              <a:rPr lang="fr-FR" altLang="fr-FR" sz="2400"/>
              <a:t> 	 </a:t>
            </a:r>
          </a:p>
        </p:txBody>
      </p:sp>
      <p:sp>
        <p:nvSpPr>
          <p:cNvPr id="39939" name="Line 8">
            <a:extLst>
              <a:ext uri="{FF2B5EF4-FFF2-40B4-BE49-F238E27FC236}">
                <a16:creationId xmlns:a16="http://schemas.microsoft.com/office/drawing/2014/main" id="{DB118CDF-EFB2-814C-9877-4927930CDB2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104900" y="3873500"/>
            <a:ext cx="635000" cy="7747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39940" name="Line 9">
            <a:extLst>
              <a:ext uri="{FF2B5EF4-FFF2-40B4-BE49-F238E27FC236}">
                <a16:creationId xmlns:a16="http://schemas.microsoft.com/office/drawing/2014/main" id="{61520701-B47F-1340-899C-7431E5481810}"/>
              </a:ext>
            </a:extLst>
          </p:cNvPr>
          <p:cNvSpPr>
            <a:spLocks noChangeShapeType="1"/>
          </p:cNvSpPr>
          <p:nvPr/>
        </p:nvSpPr>
        <p:spPr bwMode="auto">
          <a:xfrm>
            <a:off x="2082800" y="3835400"/>
            <a:ext cx="215900" cy="762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39941" name="Line 10">
            <a:extLst>
              <a:ext uri="{FF2B5EF4-FFF2-40B4-BE49-F238E27FC236}">
                <a16:creationId xmlns:a16="http://schemas.microsoft.com/office/drawing/2014/main" id="{65BD85DC-68A6-644D-8D20-2A56761DD73A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0438" y="3873500"/>
            <a:ext cx="169862" cy="723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39942" name="Line 11">
            <a:extLst>
              <a:ext uri="{FF2B5EF4-FFF2-40B4-BE49-F238E27FC236}">
                <a16:creationId xmlns:a16="http://schemas.microsoft.com/office/drawing/2014/main" id="{919C0AB0-47C2-AD4B-897C-BB81FD72C3C6}"/>
              </a:ext>
            </a:extLst>
          </p:cNvPr>
          <p:cNvSpPr>
            <a:spLocks noChangeShapeType="1"/>
          </p:cNvSpPr>
          <p:nvPr/>
        </p:nvSpPr>
        <p:spPr bwMode="auto">
          <a:xfrm>
            <a:off x="4022725" y="3873500"/>
            <a:ext cx="942975" cy="723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graphicFrame>
        <p:nvGraphicFramePr>
          <p:cNvPr id="39943" name="Object 2">
            <a:extLst>
              <a:ext uri="{FF2B5EF4-FFF2-40B4-BE49-F238E27FC236}">
                <a16:creationId xmlns:a16="http://schemas.microsoft.com/office/drawing/2014/main" id="{8752FB22-4FDE-AA43-8690-18FC5B7F4BB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41475" y="3167063"/>
          <a:ext cx="39497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7" name="…quation" r:id="rId3" imgW="3949700" imgH="977900" progId="Equation.3">
                  <p:embed/>
                </p:oleObj>
              </mc:Choice>
              <mc:Fallback>
                <p:oleObj name="…quation" r:id="rId3" imgW="3949700" imgH="9779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41475" y="3167063"/>
                        <a:ext cx="3949700" cy="977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92FAA49F-DE96-BF41-9981-76EEDFDD4B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 Box 2">
            <a:extLst>
              <a:ext uri="{FF2B5EF4-FFF2-40B4-BE49-F238E27FC236}">
                <a16:creationId xmlns:a16="http://schemas.microsoft.com/office/drawing/2014/main" id="{D642FC73-69C1-CE42-9A0E-B618FDB80E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50" y="2339975"/>
            <a:ext cx="58054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En intégrant [12] dans l</a:t>
            </a:r>
            <a:r>
              <a:rPr lang="ja-JP" altLang="fr-FR" sz="2400">
                <a:latin typeface="Times New Roman" panose="02020603050405020304" pitchFamily="18" charset="0"/>
              </a:rPr>
              <a:t>’</a:t>
            </a:r>
            <a:r>
              <a:rPr lang="fr-FR" altLang="ja-JP" sz="2400">
                <a:latin typeface="Times New Roman" panose="02020603050405020304" pitchFamily="18" charset="0"/>
              </a:rPr>
              <a:t>équation [1], il vient: </a:t>
            </a:r>
            <a:endParaRPr lang="fr-FR" altLang="fr-FR" sz="2400">
              <a:latin typeface="Times New Roman" panose="02020603050405020304" pitchFamily="18" charset="0"/>
            </a:endParaRPr>
          </a:p>
        </p:txBody>
      </p:sp>
      <p:grpSp>
        <p:nvGrpSpPr>
          <p:cNvPr id="40962" name="Group 15">
            <a:extLst>
              <a:ext uri="{FF2B5EF4-FFF2-40B4-BE49-F238E27FC236}">
                <a16:creationId xmlns:a16="http://schemas.microsoft.com/office/drawing/2014/main" id="{EBB2B323-6116-B84C-98A7-0935BC648D67}"/>
              </a:ext>
            </a:extLst>
          </p:cNvPr>
          <p:cNvGrpSpPr>
            <a:grpSpLocks/>
          </p:cNvGrpSpPr>
          <p:nvPr/>
        </p:nvGrpSpPr>
        <p:grpSpPr bwMode="auto">
          <a:xfrm>
            <a:off x="260350" y="3257550"/>
            <a:ext cx="8718550" cy="461963"/>
            <a:chOff x="164" y="2052"/>
            <a:chExt cx="5492" cy="291"/>
          </a:xfrm>
        </p:grpSpPr>
        <p:graphicFrame>
          <p:nvGraphicFramePr>
            <p:cNvPr id="40966" name="Object 10">
              <a:extLst>
                <a:ext uri="{FF2B5EF4-FFF2-40B4-BE49-F238E27FC236}">
                  <a16:creationId xmlns:a16="http://schemas.microsoft.com/office/drawing/2014/main" id="{30853BBC-4A9B-A94B-ADCF-1AF61297E16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94" y="2052"/>
            <a:ext cx="1656" cy="2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74" name="Équation" r:id="rId3" imgW="60566300" imgH="8775700" progId="Equation.3">
                    <p:embed/>
                  </p:oleObj>
                </mc:Choice>
                <mc:Fallback>
                  <p:oleObj name="Équation" r:id="rId3" imgW="60566300" imgH="87757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94" y="2052"/>
                          <a:ext cx="1656" cy="2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0967" name="Text Box 11">
              <a:extLst>
                <a:ext uri="{FF2B5EF4-FFF2-40B4-BE49-F238E27FC236}">
                  <a16:creationId xmlns:a16="http://schemas.microsoft.com/office/drawing/2014/main" id="{B52C143C-0C62-6642-B6B8-A6F8DB17BF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20" y="2055"/>
              <a:ext cx="4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Times New Roman" panose="02020603050405020304" pitchFamily="18" charset="0"/>
                </a:rPr>
                <a:t>[13]</a:t>
              </a:r>
            </a:p>
          </p:txBody>
        </p:sp>
        <p:sp>
          <p:nvSpPr>
            <p:cNvPr id="40968" name="Text Box 12">
              <a:extLst>
                <a:ext uri="{FF2B5EF4-FFF2-40B4-BE49-F238E27FC236}">
                  <a16:creationId xmlns:a16="http://schemas.microsoft.com/office/drawing/2014/main" id="{F0089B1C-CD9C-A94C-8516-A82C5663B5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4" y="2124"/>
              <a:ext cx="5341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spcBef>
                  <a:spcPct val="20000"/>
                </a:spcBef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571500" algn="ctr"/>
                  <a:tab pos="1327150" algn="ctr"/>
                  <a:tab pos="2959100" algn="ctr"/>
                  <a:tab pos="5472113" algn="ctr"/>
                  <a:tab pos="6632575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sz="2000">
                  <a:latin typeface="Times New Roman" panose="02020603050405020304" pitchFamily="18" charset="0"/>
                </a:rPr>
                <a:t>	</a:t>
              </a:r>
              <a:r>
                <a:rPr lang="fr-FR" altLang="fr-FR" sz="2400">
                  <a:latin typeface="Times New Roman" panose="02020603050405020304" pitchFamily="18" charset="0"/>
                </a:rPr>
                <a:t>q 	= 		+</a:t>
              </a:r>
            </a:p>
          </p:txBody>
        </p:sp>
        <p:graphicFrame>
          <p:nvGraphicFramePr>
            <p:cNvPr id="40969" name="Object 13">
              <a:extLst>
                <a:ext uri="{FF2B5EF4-FFF2-40B4-BE49-F238E27FC236}">
                  <a16:creationId xmlns:a16="http://schemas.microsoft.com/office/drawing/2014/main" id="{CB87C292-9D11-3943-8946-919CB344409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11" y="2093"/>
            <a:ext cx="720" cy="2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75" name="Équation" r:id="rId5" imgW="26327100" imgH="8775700" progId="Equation.3">
                    <p:embed/>
                  </p:oleObj>
                </mc:Choice>
                <mc:Fallback>
                  <p:oleObj name="Équation" r:id="rId5" imgW="26327100" imgH="8775700" progId="Equation.3">
                    <p:embed/>
                    <p:pic>
                      <p:nvPicPr>
                        <p:cNvPr id="0" name="Object 1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11" y="2093"/>
                          <a:ext cx="720" cy="24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0963" name="Text Box 16">
            <a:extLst>
              <a:ext uri="{FF2B5EF4-FFF2-40B4-BE49-F238E27FC236}">
                <a16:creationId xmlns:a16="http://schemas.microsoft.com/office/drawing/2014/main" id="{ABF47782-6B07-5941-8FCD-19A79473E1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2825" y="4168775"/>
            <a:ext cx="6029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Q</a:t>
            </a:r>
            <a:r>
              <a:rPr lang="fr-FR" altLang="fr-FR" sz="2400" baseline="-25000">
                <a:latin typeface="Times New Roman" panose="02020603050405020304" pitchFamily="18" charset="0"/>
              </a:rPr>
              <a:t>E</a:t>
            </a:r>
            <a:r>
              <a:rPr lang="fr-FR" altLang="fr-FR" sz="2400">
                <a:latin typeface="Times New Roman" panose="02020603050405020304" pitchFamily="18" charset="0"/>
              </a:rPr>
              <a:t> est le débit volumique à l</a:t>
            </a:r>
            <a:r>
              <a:rPr lang="ja-JP" altLang="fr-FR" sz="2400">
                <a:latin typeface="Times New Roman" panose="02020603050405020304" pitchFamily="18" charset="0"/>
              </a:rPr>
              <a:t>’</a:t>
            </a:r>
            <a:r>
              <a:rPr lang="fr-FR" altLang="ja-JP" sz="2400">
                <a:latin typeface="Times New Roman" panose="02020603050405020304" pitchFamily="18" charset="0"/>
              </a:rPr>
              <a:t>entrée du réacteur </a:t>
            </a: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40964" name="Rectangle 17">
            <a:extLst>
              <a:ext uri="{FF2B5EF4-FFF2-40B4-BE49-F238E27FC236}">
                <a16:creationId xmlns:a16="http://schemas.microsoft.com/office/drawing/2014/main" id="{48569390-6A5E-CB41-AB34-23E4B8C8B0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" y="3022600"/>
            <a:ext cx="8496300" cy="977900"/>
          </a:xfrm>
          <a:prstGeom prst="rect">
            <a:avLst/>
          </a:prstGeom>
          <a:noFill/>
          <a:ln w="38100">
            <a:solidFill>
              <a:srgbClr val="CC00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BAE81545-9B3F-A841-87D7-A8FB65B293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ext Box 4">
            <a:extLst>
              <a:ext uri="{FF2B5EF4-FFF2-40B4-BE49-F238E27FC236}">
                <a16:creationId xmlns:a16="http://schemas.microsoft.com/office/drawing/2014/main" id="{C5AF7CA6-5715-984D-A0FC-307802F5C8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6625" y="1995488"/>
            <a:ext cx="63373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En cas d</a:t>
            </a:r>
            <a:r>
              <a:rPr lang="ja-JP" altLang="fr-FR" sz="2400"/>
              <a:t>’</a:t>
            </a:r>
            <a:r>
              <a:rPr lang="fr-FR" altLang="ja-JP" sz="2400"/>
              <a:t>échange de chaleur à travers une paroi: </a:t>
            </a:r>
            <a:endParaRPr lang="fr-FR" altLang="fr-FR" sz="2400"/>
          </a:p>
        </p:txBody>
      </p:sp>
      <p:graphicFrame>
        <p:nvGraphicFramePr>
          <p:cNvPr id="41986" name="Object 5">
            <a:extLst>
              <a:ext uri="{FF2B5EF4-FFF2-40B4-BE49-F238E27FC236}">
                <a16:creationId xmlns:a16="http://schemas.microsoft.com/office/drawing/2014/main" id="{1755BF07-3A94-CC44-AD9E-D0A276A5FF2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67100" y="2684463"/>
          <a:ext cx="22098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02" name="Équation" r:id="rId3" imgW="50901600" imgH="9652000" progId="Equation.3">
                  <p:embed/>
                </p:oleObj>
              </mc:Choice>
              <mc:Fallback>
                <p:oleObj name="Équation" r:id="rId3" imgW="50901600" imgH="96520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67100" y="2684463"/>
                        <a:ext cx="2209800" cy="41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7" name="Object 7">
            <a:extLst>
              <a:ext uri="{FF2B5EF4-FFF2-40B4-BE49-F238E27FC236}">
                <a16:creationId xmlns:a16="http://schemas.microsoft.com/office/drawing/2014/main" id="{24955544-4A3C-C940-A3DC-7DCB0666B1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52725" y="3636963"/>
          <a:ext cx="26289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03" name="Équation" r:id="rId5" imgW="60566300" imgH="8775700" progId="Equation.3">
                  <p:embed/>
                </p:oleObj>
              </mc:Choice>
              <mc:Fallback>
                <p:oleObj name="Équation" r:id="rId5" imgW="60566300" imgH="87757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2725" y="3636963"/>
                        <a:ext cx="2628900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988" name="Text Box 8">
            <a:extLst>
              <a:ext uri="{FF2B5EF4-FFF2-40B4-BE49-F238E27FC236}">
                <a16:creationId xmlns:a16="http://schemas.microsoft.com/office/drawing/2014/main" id="{D38CA416-3AC8-B943-B11C-61A1EFA3F9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48650" y="3641725"/>
            <a:ext cx="692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/>
              <a:t>[13]</a:t>
            </a:r>
          </a:p>
        </p:txBody>
      </p:sp>
      <p:sp>
        <p:nvSpPr>
          <p:cNvPr id="41989" name="Text Box 9">
            <a:extLst>
              <a:ext uri="{FF2B5EF4-FFF2-40B4-BE49-F238E27FC236}">
                <a16:creationId xmlns:a16="http://schemas.microsoft.com/office/drawing/2014/main" id="{BCC7DDF3-5C8C-C648-A5FE-E34A5333D7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0" y="3751263"/>
            <a:ext cx="8478838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</a:t>
            </a:r>
            <a:r>
              <a:rPr lang="fr-FR" altLang="fr-FR" sz="2400"/>
              <a:t>h A (T</a:t>
            </a:r>
            <a:r>
              <a:rPr lang="fr-FR" altLang="fr-FR" sz="2400" baseline="-25000"/>
              <a:t>p</a:t>
            </a:r>
            <a:r>
              <a:rPr lang="fr-FR" altLang="fr-FR" sz="2400"/>
              <a:t> –T</a:t>
            </a:r>
            <a:r>
              <a:rPr lang="fr-FR" altLang="fr-FR" sz="2400" baseline="-25000"/>
              <a:t>S</a:t>
            </a:r>
            <a:r>
              <a:rPr lang="fr-FR" altLang="fr-FR" sz="2400"/>
              <a:t>)      = 		+</a:t>
            </a:r>
          </a:p>
        </p:txBody>
      </p:sp>
      <p:graphicFrame>
        <p:nvGraphicFramePr>
          <p:cNvPr id="41990" name="Object 10">
            <a:extLst>
              <a:ext uri="{FF2B5EF4-FFF2-40B4-BE49-F238E27FC236}">
                <a16:creationId xmlns:a16="http://schemas.microsoft.com/office/drawing/2014/main" id="{281AF2EE-3070-6D48-8B63-04B578EB745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59513" y="3702050"/>
          <a:ext cx="11430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04" name="Équation" r:id="rId7" imgW="26327100" imgH="8775700" progId="Equation.3">
                  <p:embed/>
                </p:oleObj>
              </mc:Choice>
              <mc:Fallback>
                <p:oleObj name="Équation" r:id="rId7" imgW="26327100" imgH="87757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59513" y="3702050"/>
                        <a:ext cx="1143000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991" name="Text Box 16">
            <a:extLst>
              <a:ext uri="{FF2B5EF4-FFF2-40B4-BE49-F238E27FC236}">
                <a16:creationId xmlns:a16="http://schemas.microsoft.com/office/drawing/2014/main" id="{6989359E-73D9-834B-BE14-BE7D25FDF7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48650" y="2676525"/>
            <a:ext cx="692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/>
              <a:t>[14]</a:t>
            </a:r>
          </a:p>
        </p:txBody>
      </p:sp>
      <p:graphicFrame>
        <p:nvGraphicFramePr>
          <p:cNvPr id="41992" name="Object 18">
            <a:extLst>
              <a:ext uri="{FF2B5EF4-FFF2-40B4-BE49-F238E27FC236}">
                <a16:creationId xmlns:a16="http://schemas.microsoft.com/office/drawing/2014/main" id="{007BD2A7-6342-3145-94B2-04D4C1EF55A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39825" y="4481513"/>
          <a:ext cx="77089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05" name="Équation" r:id="rId9" imgW="177596800" imgH="18427700" progId="Equation.3">
                  <p:embed/>
                </p:oleObj>
              </mc:Choice>
              <mc:Fallback>
                <p:oleObj name="Équation" r:id="rId9" imgW="177596800" imgH="1842770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9825" y="4481513"/>
                        <a:ext cx="77089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CE3C6B71-176A-314B-BD8D-1C75B6D15A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ext Box 4">
            <a:extLst>
              <a:ext uri="{FF2B5EF4-FFF2-40B4-BE49-F238E27FC236}">
                <a16:creationId xmlns:a16="http://schemas.microsoft.com/office/drawing/2014/main" id="{5690643E-F534-4248-8872-1DF08E2A66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025" y="1593850"/>
            <a:ext cx="8812213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</a:rPr>
              <a:t>Augmentation adiabatique de température d</a:t>
            </a:r>
            <a:r>
              <a:rPr lang="ja-JP" altLang="fr-FR" sz="2400">
                <a:solidFill>
                  <a:srgbClr val="40A3D1"/>
                </a:solidFill>
              </a:rPr>
              <a:t>’</a:t>
            </a:r>
            <a:r>
              <a:rPr lang="fr-FR" altLang="ja-JP" sz="2400">
                <a:solidFill>
                  <a:srgbClr val="40A3D1"/>
                </a:solidFill>
              </a:rPr>
              <a:t>une réaction chimique </a:t>
            </a:r>
          </a:p>
          <a:p>
            <a:pPr>
              <a:spcBef>
                <a:spcPct val="0"/>
              </a:spcBef>
            </a:pPr>
            <a:r>
              <a:rPr lang="fr-FR" altLang="ja-JP" sz="2400">
                <a:solidFill>
                  <a:srgbClr val="40A3D1"/>
                </a:solidFill>
              </a:rPr>
              <a:t>	(</a:t>
            </a:r>
            <a:r>
              <a:rPr lang="en-GB" altLang="fr-FR" sz="2400">
                <a:solidFill>
                  <a:srgbClr val="7030A0"/>
                </a:solidFill>
                <a:latin typeface="Times New Roman" panose="02020603050405020304" pitchFamily="18" charset="0"/>
              </a:rPr>
              <a:t>Adiabatic temperature increase of a chemical</a:t>
            </a:r>
            <a:r>
              <a:rPr lang="en-GB" altLang="ja-JP" sz="2400">
                <a:solidFill>
                  <a:srgbClr val="7030A0"/>
                </a:solidFill>
                <a:latin typeface="Times New Roman" panose="02020603050405020304" pitchFamily="18" charset="0"/>
              </a:rPr>
              <a:t> reaction</a:t>
            </a:r>
            <a:r>
              <a:rPr lang="fr-FR" altLang="ja-JP" sz="2400">
                <a:solidFill>
                  <a:srgbClr val="40A3D1"/>
                </a:solidFill>
              </a:rPr>
              <a:t>) </a:t>
            </a:r>
            <a:endParaRPr lang="fr-FR" altLang="fr-FR" sz="2400">
              <a:solidFill>
                <a:srgbClr val="40A3D1"/>
              </a:solidFill>
            </a:endParaRPr>
          </a:p>
        </p:txBody>
      </p:sp>
      <p:sp>
        <p:nvSpPr>
          <p:cNvPr id="43010" name="Text Box 5">
            <a:extLst>
              <a:ext uri="{FF2B5EF4-FFF2-40B4-BE49-F238E27FC236}">
                <a16:creationId xmlns:a16="http://schemas.microsoft.com/office/drawing/2014/main" id="{0EB136FF-55C5-9741-90C7-171E564420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250" y="2338388"/>
            <a:ext cx="836295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	C</a:t>
            </a:r>
            <a:r>
              <a:rPr lang="ja-JP" altLang="fr-FR" sz="2000"/>
              <a:t>’</a:t>
            </a:r>
            <a:r>
              <a:rPr lang="fr-FR" altLang="ja-JP" sz="2000"/>
              <a:t>est l</a:t>
            </a:r>
            <a:r>
              <a:rPr lang="ja-JP" altLang="fr-FR" sz="2000"/>
              <a:t>’</a:t>
            </a:r>
            <a:r>
              <a:rPr lang="fr-FR" altLang="ja-JP" sz="2000"/>
              <a:t>élévation de température du mélange que l</a:t>
            </a:r>
            <a:r>
              <a:rPr lang="ja-JP" altLang="fr-FR" sz="2000"/>
              <a:t>’</a:t>
            </a:r>
            <a:r>
              <a:rPr lang="fr-FR" altLang="ja-JP" sz="2000"/>
              <a:t>on observerait si </a:t>
            </a:r>
          </a:p>
          <a:p>
            <a:pPr>
              <a:spcBef>
                <a:spcPct val="0"/>
              </a:spcBef>
            </a:pPr>
            <a:r>
              <a:rPr lang="fr-FR" altLang="fr-FR" sz="2000"/>
              <a:t>toute la chaleur dégagée par la réaction était cédée au mélange en l</a:t>
            </a:r>
            <a:r>
              <a:rPr lang="ja-JP" altLang="fr-FR" sz="2000"/>
              <a:t>’</a:t>
            </a:r>
            <a:r>
              <a:rPr lang="fr-FR" altLang="ja-JP" sz="2000"/>
              <a:t>absence </a:t>
            </a:r>
          </a:p>
          <a:p>
            <a:pPr>
              <a:spcBef>
                <a:spcPct val="0"/>
              </a:spcBef>
            </a:pPr>
            <a:r>
              <a:rPr lang="fr-FR" altLang="fr-FR" sz="2000"/>
              <a:t>de tout échange avec l</a:t>
            </a:r>
            <a:r>
              <a:rPr lang="ja-JP" altLang="fr-FR" sz="2000"/>
              <a:t>’</a:t>
            </a:r>
            <a:r>
              <a:rPr lang="fr-FR" altLang="ja-JP" sz="2000"/>
              <a:t>extérieur: </a:t>
            </a:r>
            <a:endParaRPr lang="fr-FR" altLang="fr-FR" sz="2000"/>
          </a:p>
        </p:txBody>
      </p:sp>
      <p:graphicFrame>
        <p:nvGraphicFramePr>
          <p:cNvPr id="43011" name="Object 6">
            <a:extLst>
              <a:ext uri="{FF2B5EF4-FFF2-40B4-BE49-F238E27FC236}">
                <a16:creationId xmlns:a16="http://schemas.microsoft.com/office/drawing/2014/main" id="{9DCBC4CE-4BF7-684E-A004-400A5DA7D7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52725" y="3346450"/>
          <a:ext cx="36195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21" name="Équation" r:id="rId3" imgW="83388200" imgH="18135600" progId="Equation.3">
                  <p:embed/>
                </p:oleObj>
              </mc:Choice>
              <mc:Fallback>
                <p:oleObj name="Équation" r:id="rId3" imgW="83388200" imgH="181356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2725" y="3346450"/>
                        <a:ext cx="3619500" cy="787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2" name="Text Box 7">
            <a:extLst>
              <a:ext uri="{FF2B5EF4-FFF2-40B4-BE49-F238E27FC236}">
                <a16:creationId xmlns:a16="http://schemas.microsoft.com/office/drawing/2014/main" id="{F94475C0-97BC-DF4C-9F54-46851CE723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4084638"/>
            <a:ext cx="86598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C</a:t>
            </a:r>
            <a:r>
              <a:rPr lang="fr-FR" altLang="fr-FR" sz="2000" baseline="-25000"/>
              <a:t>o</a:t>
            </a:r>
            <a:r>
              <a:rPr lang="fr-FR" altLang="fr-FR" sz="2000"/>
              <a:t>: concentration initiale en espèce chimique par rapport à laquelle est défini DH </a:t>
            </a:r>
          </a:p>
        </p:txBody>
      </p:sp>
      <p:grpSp>
        <p:nvGrpSpPr>
          <p:cNvPr id="2" name="Group 10">
            <a:extLst>
              <a:ext uri="{FF2B5EF4-FFF2-40B4-BE49-F238E27FC236}">
                <a16:creationId xmlns:a16="http://schemas.microsoft.com/office/drawing/2014/main" id="{FA39409F-A605-BB43-89A4-BDDFA005C385}"/>
              </a:ext>
            </a:extLst>
          </p:cNvPr>
          <p:cNvGrpSpPr>
            <a:grpSpLocks/>
          </p:cNvGrpSpPr>
          <p:nvPr/>
        </p:nvGrpSpPr>
        <p:grpSpPr bwMode="auto">
          <a:xfrm>
            <a:off x="492125" y="4676775"/>
            <a:ext cx="8767763" cy="1203325"/>
            <a:chOff x="310" y="2946"/>
            <a:chExt cx="5523" cy="758"/>
          </a:xfrm>
        </p:grpSpPr>
        <p:sp>
          <p:nvSpPr>
            <p:cNvPr id="43015" name="Text Box 8">
              <a:extLst>
                <a:ext uri="{FF2B5EF4-FFF2-40B4-BE49-F238E27FC236}">
                  <a16:creationId xmlns:a16="http://schemas.microsoft.com/office/drawing/2014/main" id="{BF686FE3-A3B1-8C40-85C9-F6A8A08187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0" y="2946"/>
              <a:ext cx="5523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>
                  <a:solidFill>
                    <a:srgbClr val="40A3D1"/>
                  </a:solidFill>
                </a:rPr>
                <a:t>Constante de temps de transfert thermique (</a:t>
              </a:r>
              <a:r>
                <a:rPr lang="fr-FR" altLang="fr-FR" sz="2400">
                  <a:solidFill>
                    <a:srgbClr val="7030A0"/>
                  </a:solidFill>
                </a:rPr>
                <a:t>Thermal time constant</a:t>
              </a:r>
              <a:r>
                <a:rPr lang="fr-FR" altLang="fr-FR" sz="2400">
                  <a:solidFill>
                    <a:srgbClr val="40A3D1"/>
                  </a:solidFill>
                </a:rPr>
                <a:t>) </a:t>
              </a:r>
            </a:p>
          </p:txBody>
        </p:sp>
        <p:graphicFrame>
          <p:nvGraphicFramePr>
            <p:cNvPr id="43016" name="Object 9">
              <a:extLst>
                <a:ext uri="{FF2B5EF4-FFF2-40B4-BE49-F238E27FC236}">
                  <a16:creationId xmlns:a16="http://schemas.microsoft.com/office/drawing/2014/main" id="{D74537CD-315F-CB4C-926A-CA4B5DA1F9A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02" y="3248"/>
            <a:ext cx="2336" cy="45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022" name="Équation" r:id="rId5" imgW="85432900" imgH="16675100" progId="Equation.3">
                    <p:embed/>
                  </p:oleObj>
                </mc:Choice>
                <mc:Fallback>
                  <p:oleObj name="Équation" r:id="rId5" imgW="85432900" imgH="166751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02" y="3248"/>
                          <a:ext cx="2336" cy="45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8678C015-C10D-A248-94D0-5EBB8020ED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ext Box 3">
            <a:extLst>
              <a:ext uri="{FF2B5EF4-FFF2-40B4-BE49-F238E27FC236}">
                <a16:creationId xmlns:a16="http://schemas.microsoft.com/office/drawing/2014/main" id="{CD938CBF-09F7-2344-BABA-50935E283F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863" y="1885950"/>
            <a:ext cx="2705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</a:rPr>
              <a:t>Loi de Van</a:t>
            </a:r>
            <a:r>
              <a:rPr lang="ja-JP" altLang="fr-FR" sz="2400">
                <a:solidFill>
                  <a:srgbClr val="40A3D1"/>
                </a:solidFill>
              </a:rPr>
              <a:t>’</a:t>
            </a:r>
            <a:r>
              <a:rPr lang="fr-FR" altLang="ja-JP" sz="2400">
                <a:solidFill>
                  <a:srgbClr val="40A3D1"/>
                </a:solidFill>
              </a:rPr>
              <a:t>t Hoff  : </a:t>
            </a:r>
            <a:endParaRPr lang="fr-FR" altLang="fr-FR" sz="2400">
              <a:solidFill>
                <a:srgbClr val="40A3D1"/>
              </a:solidFill>
            </a:endParaRPr>
          </a:p>
        </p:txBody>
      </p:sp>
      <p:sp>
        <p:nvSpPr>
          <p:cNvPr id="7170" name="Text Box 5">
            <a:extLst>
              <a:ext uri="{FF2B5EF4-FFF2-40B4-BE49-F238E27FC236}">
                <a16:creationId xmlns:a16="http://schemas.microsoft.com/office/drawing/2014/main" id="{8A37A7CA-4CBE-424F-80A3-EADE9F27F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75" y="2684463"/>
            <a:ext cx="80057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Pour les réactions équilibrées, la constante d</a:t>
            </a:r>
            <a:r>
              <a:rPr lang="ja-JP" altLang="fr-FR" sz="2000"/>
              <a:t>’</a:t>
            </a:r>
            <a:r>
              <a:rPr lang="fr-FR" altLang="ja-JP" sz="2000"/>
              <a:t>équilibre et l</a:t>
            </a:r>
            <a:r>
              <a:rPr lang="ja-JP" altLang="fr-FR" sz="2000"/>
              <a:t>’</a:t>
            </a:r>
            <a:r>
              <a:rPr lang="fr-FR" altLang="ja-JP" sz="2000"/>
              <a:t>enthalpie de la </a:t>
            </a:r>
          </a:p>
          <a:p>
            <a:pPr>
              <a:spcBef>
                <a:spcPct val="0"/>
              </a:spcBef>
            </a:pPr>
            <a:r>
              <a:rPr lang="fr-FR" altLang="fr-FR" sz="2000"/>
              <a:t>réaction sont reliées:  </a:t>
            </a:r>
          </a:p>
        </p:txBody>
      </p:sp>
      <p:graphicFrame>
        <p:nvGraphicFramePr>
          <p:cNvPr id="7171" name="Object 6">
            <a:extLst>
              <a:ext uri="{FF2B5EF4-FFF2-40B4-BE49-F238E27FC236}">
                <a16:creationId xmlns:a16="http://schemas.microsoft.com/office/drawing/2014/main" id="{FE55ABAB-9429-2541-B3CE-00543D0DCE8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29000" y="3302000"/>
          <a:ext cx="2362200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name="Équation" r:id="rId3" imgW="54419500" imgH="19900900" progId="Equation.3">
                  <p:embed/>
                </p:oleObj>
              </mc:Choice>
              <mc:Fallback>
                <p:oleObj name="Équation" r:id="rId3" imgW="54419500" imgH="199009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0" y="3302000"/>
                        <a:ext cx="2362200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72" name="Text Box 7">
            <a:extLst>
              <a:ext uri="{FF2B5EF4-FFF2-40B4-BE49-F238E27FC236}">
                <a16:creationId xmlns:a16="http://schemas.microsoft.com/office/drawing/2014/main" id="{931E9012-4345-364C-9253-40826687E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7075" y="4546600"/>
            <a:ext cx="548163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Si </a:t>
            </a:r>
            <a:r>
              <a:rPr lang="fr-FR" altLang="fr-FR" sz="2400">
                <a:latin typeface="Symbol" pitchFamily="2" charset="2"/>
              </a:rPr>
              <a:t>D</a:t>
            </a:r>
            <a:r>
              <a:rPr lang="fr-FR" altLang="fr-FR" sz="2400"/>
              <a:t>H</a:t>
            </a:r>
            <a:r>
              <a:rPr lang="fr-FR" altLang="fr-FR" sz="2400" baseline="-25000"/>
              <a:t>i</a:t>
            </a:r>
            <a:r>
              <a:rPr lang="fr-FR" altLang="fr-FR" sz="2400"/>
              <a:t> &gt; 0,  la réaction est endothermique 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Si </a:t>
            </a:r>
            <a:r>
              <a:rPr lang="fr-FR" altLang="fr-FR" sz="2400">
                <a:latin typeface="Symbol" pitchFamily="2" charset="2"/>
              </a:rPr>
              <a:t>D</a:t>
            </a:r>
            <a:r>
              <a:rPr lang="fr-FR" altLang="fr-FR" sz="2400"/>
              <a:t>H</a:t>
            </a:r>
            <a:r>
              <a:rPr lang="fr-FR" altLang="fr-FR" sz="2400" baseline="-25000"/>
              <a:t>i</a:t>
            </a:r>
            <a:r>
              <a:rPr lang="fr-FR" altLang="fr-FR" sz="2400"/>
              <a:t> &lt; 0,  la réaction est exothermique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D11F890-95CA-FA4E-9D0F-AE78C975D7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033" name="Object 4">
            <a:extLst>
              <a:ext uri="{FF2B5EF4-FFF2-40B4-BE49-F238E27FC236}">
                <a16:creationId xmlns:a16="http://schemas.microsoft.com/office/drawing/2014/main" id="{B4719C9B-33DA-4D45-BF05-F7741D0342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7225" y="2722563"/>
          <a:ext cx="75311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0" name="Équation" r:id="rId3" imgW="173494700" imgH="19900900" progId="Equation.3">
                  <p:embed/>
                </p:oleObj>
              </mc:Choice>
              <mc:Fallback>
                <p:oleObj name="Équation" r:id="rId3" imgW="173494700" imgH="199009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7225" y="2722563"/>
                        <a:ext cx="7531100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034" name="Text Box 5">
            <a:extLst>
              <a:ext uri="{FF2B5EF4-FFF2-40B4-BE49-F238E27FC236}">
                <a16:creationId xmlns:a16="http://schemas.microsoft.com/office/drawing/2014/main" id="{B3DAEFFC-EAB4-D04C-AA16-7CA798BD2A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125" y="1970088"/>
            <a:ext cx="33162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L</a:t>
            </a:r>
            <a:r>
              <a:rPr lang="ja-JP" altLang="fr-FR" sz="2400"/>
              <a:t>’</a:t>
            </a:r>
            <a:r>
              <a:rPr lang="fr-FR" altLang="ja-JP" sz="2400"/>
              <a:t>équation [15] devient: </a:t>
            </a:r>
            <a:endParaRPr lang="fr-FR" altLang="fr-FR" sz="2400"/>
          </a:p>
        </p:txBody>
      </p:sp>
      <p:sp>
        <p:nvSpPr>
          <p:cNvPr id="44035" name="Text Box 6">
            <a:extLst>
              <a:ext uri="{FF2B5EF4-FFF2-40B4-BE49-F238E27FC236}">
                <a16:creationId xmlns:a16="http://schemas.microsoft.com/office/drawing/2014/main" id="{509A98E7-CF36-C24B-9735-1894ED9AB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325" y="4014788"/>
            <a:ext cx="7554913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	vitesse 		vitesse		vitesse d</a:t>
            </a:r>
            <a:r>
              <a:rPr lang="ja-JP" altLang="fr-FR" sz="2400"/>
              <a:t>’</a:t>
            </a:r>
            <a:r>
              <a:rPr lang="fr-FR" altLang="ja-JP" sz="2400"/>
              <a:t>évacuation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d</a:t>
            </a:r>
            <a:r>
              <a:rPr lang="ja-JP" altLang="fr-FR" sz="2400"/>
              <a:t>’</a:t>
            </a:r>
            <a:r>
              <a:rPr lang="fr-FR" altLang="ja-JP" sz="2400"/>
              <a:t>échauffement 	=	de production 	+	de chaleur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du mélange 		de chaleur par 		vers l</a:t>
            </a:r>
            <a:r>
              <a:rPr lang="ja-JP" altLang="fr-FR" sz="2400"/>
              <a:t>’</a:t>
            </a:r>
            <a:r>
              <a:rPr lang="fr-FR" altLang="ja-JP" sz="2400"/>
              <a:t>extérieur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		réaction chimique 		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01ADF6B-C22C-454B-8F0A-E1C734053B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44037" name="Rectangle 1">
            <a:extLst>
              <a:ext uri="{FF2B5EF4-FFF2-40B4-BE49-F238E27FC236}">
                <a16:creationId xmlns:a16="http://schemas.microsoft.com/office/drawing/2014/main" id="{3199BC7A-A600-4B46-96A9-ED2AC9B72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325" y="2640013"/>
            <a:ext cx="6530975" cy="1012825"/>
          </a:xfrm>
          <a:prstGeom prst="rect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ext Box 4">
            <a:extLst>
              <a:ext uri="{FF2B5EF4-FFF2-40B4-BE49-F238E27FC236}">
                <a16:creationId xmlns:a16="http://schemas.microsoft.com/office/drawing/2014/main" id="{235FD581-63F7-F14F-9C2E-0380C027CC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088" y="1514475"/>
            <a:ext cx="63357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7030A0"/>
                </a:solidFill>
              </a:rPr>
              <a:t>Nombre d</a:t>
            </a:r>
            <a:r>
              <a:rPr lang="ja-JP" altLang="fr-FR" sz="2400">
                <a:solidFill>
                  <a:srgbClr val="7030A0"/>
                </a:solidFill>
              </a:rPr>
              <a:t>’</a:t>
            </a:r>
            <a:r>
              <a:rPr lang="fr-FR" altLang="ja-JP" sz="2400">
                <a:solidFill>
                  <a:srgbClr val="7030A0"/>
                </a:solidFill>
              </a:rPr>
              <a:t>Unités de Transfert thermique (NUT): </a:t>
            </a:r>
            <a:endParaRPr lang="fr-FR" altLang="fr-FR" sz="2400">
              <a:solidFill>
                <a:srgbClr val="7030A0"/>
              </a:solidFill>
            </a:endParaRPr>
          </a:p>
        </p:txBody>
      </p:sp>
      <p:graphicFrame>
        <p:nvGraphicFramePr>
          <p:cNvPr id="45058" name="Object 5">
            <a:extLst>
              <a:ext uri="{FF2B5EF4-FFF2-40B4-BE49-F238E27FC236}">
                <a16:creationId xmlns:a16="http://schemas.microsoft.com/office/drawing/2014/main" id="{106A5C74-8D2A-6840-832A-DC534DE4C7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70025" y="1866900"/>
          <a:ext cx="48641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8" name="Équation" r:id="rId3" imgW="112052100" imgH="18427700" progId="Equation.3">
                  <p:embed/>
                </p:oleObj>
              </mc:Choice>
              <mc:Fallback>
                <p:oleObj name="Équation" r:id="rId3" imgW="112052100" imgH="184277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0025" y="1866900"/>
                        <a:ext cx="48641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59" name="Text Box 7">
            <a:extLst>
              <a:ext uri="{FF2B5EF4-FFF2-40B4-BE49-F238E27FC236}">
                <a16:creationId xmlns:a16="http://schemas.microsoft.com/office/drawing/2014/main" id="{877E5CB9-2300-F843-A926-26F167D05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0725" y="2873375"/>
            <a:ext cx="5207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On peut alors modifier l</a:t>
            </a:r>
            <a:r>
              <a:rPr lang="ja-JP" altLang="fr-FR" sz="2400"/>
              <a:t>’</a:t>
            </a:r>
            <a:r>
              <a:rPr lang="fr-FR" altLang="ja-JP" sz="2400"/>
              <a:t>équation [18] : </a:t>
            </a:r>
            <a:endParaRPr lang="fr-FR" altLang="fr-FR" sz="2400"/>
          </a:p>
        </p:txBody>
      </p:sp>
      <p:grpSp>
        <p:nvGrpSpPr>
          <p:cNvPr id="2" name="Group 10">
            <a:extLst>
              <a:ext uri="{FF2B5EF4-FFF2-40B4-BE49-F238E27FC236}">
                <a16:creationId xmlns:a16="http://schemas.microsoft.com/office/drawing/2014/main" id="{3DDB86D3-F32B-1F40-8862-87460B450C84}"/>
              </a:ext>
            </a:extLst>
          </p:cNvPr>
          <p:cNvGrpSpPr>
            <a:grpSpLocks/>
          </p:cNvGrpSpPr>
          <p:nvPr/>
        </p:nvGrpSpPr>
        <p:grpSpPr bwMode="auto">
          <a:xfrm>
            <a:off x="187325" y="3340100"/>
            <a:ext cx="8324850" cy="2347913"/>
            <a:chOff x="118" y="2392"/>
            <a:chExt cx="5244" cy="1479"/>
          </a:xfrm>
        </p:grpSpPr>
        <p:graphicFrame>
          <p:nvGraphicFramePr>
            <p:cNvPr id="45062" name="Object 6">
              <a:extLst>
                <a:ext uri="{FF2B5EF4-FFF2-40B4-BE49-F238E27FC236}">
                  <a16:creationId xmlns:a16="http://schemas.microsoft.com/office/drawing/2014/main" id="{B618447A-AECF-D643-96C0-2FCF0D1F034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10" y="2392"/>
            <a:ext cx="5152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5069" name="Équation" r:id="rId5" imgW="182880000" imgH="17894300" progId="Equation.3">
                    <p:embed/>
                  </p:oleObj>
                </mc:Choice>
                <mc:Fallback>
                  <p:oleObj name="Équation" r:id="rId5" imgW="182880000" imgH="1789430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0" y="2392"/>
                          <a:ext cx="5152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5063" name="Text Box 8">
              <a:extLst>
                <a:ext uri="{FF2B5EF4-FFF2-40B4-BE49-F238E27FC236}">
                  <a16:creationId xmlns:a16="http://schemas.microsoft.com/office/drawing/2014/main" id="{BF1EA8F7-DFB0-4943-BD79-2E72541DAA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" y="2882"/>
              <a:ext cx="5244" cy="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tabLst>
                  <a:tab pos="901700" algn="ctr"/>
                  <a:tab pos="2057400" algn="ctr"/>
                  <a:tab pos="3421063" algn="ctr"/>
                  <a:tab pos="4394200" algn="ctr"/>
                  <a:tab pos="6167438" algn="ctr"/>
                </a:tabLst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tabLst>
                  <a:tab pos="901700" algn="ctr"/>
                  <a:tab pos="2057400" algn="ctr"/>
                  <a:tab pos="3421063" algn="ctr"/>
                  <a:tab pos="4394200" algn="ctr"/>
                  <a:tab pos="6167438" algn="ctr"/>
                </a:tabLst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tabLst>
                  <a:tab pos="901700" algn="ctr"/>
                  <a:tab pos="2057400" algn="ctr"/>
                  <a:tab pos="3421063" algn="ctr"/>
                  <a:tab pos="4394200" algn="ctr"/>
                  <a:tab pos="6167438" algn="ctr"/>
                </a:tabLs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tabLst>
                  <a:tab pos="901700" algn="ctr"/>
                  <a:tab pos="2057400" algn="ctr"/>
                  <a:tab pos="3421063" algn="ctr"/>
                  <a:tab pos="4394200" algn="ctr"/>
                  <a:tab pos="6167438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tabLst>
                  <a:tab pos="901700" algn="ctr"/>
                  <a:tab pos="2057400" algn="ctr"/>
                  <a:tab pos="3421063" algn="ctr"/>
                  <a:tab pos="4394200" algn="ctr"/>
                  <a:tab pos="6167438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901700" algn="ctr"/>
                  <a:tab pos="2057400" algn="ctr"/>
                  <a:tab pos="3421063" algn="ctr"/>
                  <a:tab pos="4394200" algn="ctr"/>
                  <a:tab pos="6167438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901700" algn="ctr"/>
                  <a:tab pos="2057400" algn="ctr"/>
                  <a:tab pos="3421063" algn="ctr"/>
                  <a:tab pos="4394200" algn="ctr"/>
                  <a:tab pos="6167438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901700" algn="ctr"/>
                  <a:tab pos="2057400" algn="ctr"/>
                  <a:tab pos="3421063" algn="ctr"/>
                  <a:tab pos="4394200" algn="ctr"/>
                  <a:tab pos="6167438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901700" algn="ctr"/>
                  <a:tab pos="2057400" algn="ctr"/>
                  <a:tab pos="3421063" algn="ctr"/>
                  <a:tab pos="4394200" algn="ctr"/>
                  <a:tab pos="6167438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	accroissement 		 accroissement 	chute de température 	de température 	  =	   de température   +	due au 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400"/>
                <a:t>	du mélange 		dû aux  		refroidissement 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400"/>
                <a:t>			réactions chimiques 	extérieur 	</a:t>
              </a:r>
            </a:p>
          </p:txBody>
        </p:sp>
      </p:grpSp>
      <p:sp>
        <p:nvSpPr>
          <p:cNvPr id="8" name="Rectangle 2">
            <a:extLst>
              <a:ext uri="{FF2B5EF4-FFF2-40B4-BE49-F238E27FC236}">
                <a16:creationId xmlns:a16="http://schemas.microsoft.com/office/drawing/2014/main" id="{8E8E9C16-FA9D-FB47-A30B-482E7C1B6C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ext Box 4">
            <a:extLst>
              <a:ext uri="{FF2B5EF4-FFF2-40B4-BE49-F238E27FC236}">
                <a16:creationId xmlns:a16="http://schemas.microsoft.com/office/drawing/2014/main" id="{1BB77CF4-E18E-4145-8710-479418FCE0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725" y="1728788"/>
            <a:ext cx="66500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  <a:latin typeface="Times New Roman" panose="02020603050405020304" pitchFamily="18" charset="0"/>
              </a:rPr>
              <a:t>Rappel des hypothèses conduisant à l</a:t>
            </a:r>
            <a:r>
              <a:rPr lang="ja-JP" altLang="fr-FR" sz="2400">
                <a:solidFill>
                  <a:srgbClr val="40A3D1"/>
                </a:solidFill>
                <a:latin typeface="Times New Roman" panose="02020603050405020304" pitchFamily="18" charset="0"/>
              </a:rPr>
              <a:t>’</a:t>
            </a:r>
            <a:r>
              <a:rPr lang="fr-FR" altLang="ja-JP" sz="2400">
                <a:solidFill>
                  <a:srgbClr val="40A3D1"/>
                </a:solidFill>
                <a:latin typeface="Times New Roman" panose="02020603050405020304" pitchFamily="18" charset="0"/>
              </a:rPr>
              <a:t>équation [20] </a:t>
            </a:r>
            <a:endParaRPr lang="fr-FR" altLang="fr-FR" sz="2400">
              <a:solidFill>
                <a:srgbClr val="40A3D1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2405" name="Text Box 5">
            <a:extLst>
              <a:ext uri="{FF2B5EF4-FFF2-40B4-BE49-F238E27FC236}">
                <a16:creationId xmlns:a16="http://schemas.microsoft.com/office/drawing/2014/main" id="{059C9684-4858-674A-8B3B-3EC3707EF9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725" y="2465388"/>
            <a:ext cx="22463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Réaction unique </a:t>
            </a:r>
          </a:p>
        </p:txBody>
      </p:sp>
      <p:sp>
        <p:nvSpPr>
          <p:cNvPr id="102406" name="Text Box 6">
            <a:extLst>
              <a:ext uri="{FF2B5EF4-FFF2-40B4-BE49-F238E27FC236}">
                <a16:creationId xmlns:a16="http://schemas.microsoft.com/office/drawing/2014/main" id="{9954425E-2F57-CB40-B36D-2EFD335318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9350" y="2795588"/>
            <a:ext cx="25669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rgbClr val="336600"/>
                </a:solidFill>
                <a:latin typeface="Times New Roman" panose="02020603050405020304" pitchFamily="18" charset="0"/>
              </a:rPr>
              <a:t>Régime permanent </a:t>
            </a:r>
          </a:p>
        </p:txBody>
      </p:sp>
      <p:sp>
        <p:nvSpPr>
          <p:cNvPr id="102407" name="Text Box 7">
            <a:extLst>
              <a:ext uri="{FF2B5EF4-FFF2-40B4-BE49-F238E27FC236}">
                <a16:creationId xmlns:a16="http://schemas.microsoft.com/office/drawing/2014/main" id="{B416FF43-B090-8242-ADD1-8789F2BD82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875" y="3684588"/>
            <a:ext cx="11715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  <a:latin typeface="Times New Roman" panose="02020603050405020304" pitchFamily="18" charset="0"/>
              </a:rPr>
              <a:t>Idéalité </a:t>
            </a:r>
          </a:p>
        </p:txBody>
      </p:sp>
      <p:sp>
        <p:nvSpPr>
          <p:cNvPr id="102408" name="Text Box 8">
            <a:extLst>
              <a:ext uri="{FF2B5EF4-FFF2-40B4-BE49-F238E27FC236}">
                <a16:creationId xmlns:a16="http://schemas.microsoft.com/office/drawing/2014/main" id="{CBD68ABF-BFC7-BD45-B14E-49B4214BFC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6563" y="4471988"/>
            <a:ext cx="5424487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  <a:latin typeface="Times New Roman" panose="02020603050405020304" pitchFamily="18" charset="0"/>
              </a:rPr>
              <a:t>Capacités calorifiques constantes </a:t>
            </a:r>
          </a:p>
          <a:p>
            <a:pPr algn="ctr"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dans le domaine de température considéré </a:t>
            </a:r>
            <a:endParaRPr lang="fr-FR" altLang="fr-FR" sz="2400">
              <a:solidFill>
                <a:srgbClr val="0099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2409" name="Text Box 9">
            <a:extLst>
              <a:ext uri="{FF2B5EF4-FFF2-40B4-BE49-F238E27FC236}">
                <a16:creationId xmlns:a16="http://schemas.microsoft.com/office/drawing/2014/main" id="{9DD4ED85-5072-D34B-82D0-5D409D6072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8550" y="3595688"/>
            <a:ext cx="4610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chemeClr val="bg2"/>
                </a:solidFill>
                <a:latin typeface="Times New Roman" panose="02020603050405020304" pitchFamily="18" charset="0"/>
              </a:rPr>
              <a:t>Réacteur parfaitement agité continu 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3122EEB-22E9-4649-9762-5EBBC42D60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05" grpId="0" autoUpdateAnimBg="0"/>
      <p:bldP spid="102406" grpId="0" autoUpdateAnimBg="0"/>
      <p:bldP spid="102407" grpId="0" autoUpdateAnimBg="0"/>
      <p:bldP spid="102408" grpId="0" autoUpdateAnimBg="0"/>
      <p:bldP spid="102409" grpId="0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73122EEB-22E9-4649-9762-5EBBC42D60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47106" name="Text Box 4">
            <a:extLst>
              <a:ext uri="{FF2B5EF4-FFF2-40B4-BE49-F238E27FC236}">
                <a16:creationId xmlns:a16="http://schemas.microsoft.com/office/drawing/2014/main" id="{D8D0F425-E41F-A64A-8C4A-1B19BDE175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725" y="1846263"/>
            <a:ext cx="68786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altLang="fr-FR" sz="2400">
                <a:solidFill>
                  <a:srgbClr val="7030A0"/>
                </a:solidFill>
                <a:latin typeface="Times New Roman" panose="02020603050405020304" pitchFamily="18" charset="0"/>
              </a:rPr>
              <a:t>Reminder of the assumptions leading to e</a:t>
            </a:r>
            <a:r>
              <a:rPr lang="en-GB" altLang="ja-JP" sz="2400">
                <a:solidFill>
                  <a:srgbClr val="7030A0"/>
                </a:solidFill>
                <a:latin typeface="Times New Roman" panose="02020603050405020304" pitchFamily="18" charset="0"/>
              </a:rPr>
              <a:t>quation [20] </a:t>
            </a:r>
            <a:endParaRPr lang="en-GB" altLang="fr-FR" sz="2400">
              <a:solidFill>
                <a:srgbClr val="7030A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" name="Text Box 5">
            <a:extLst>
              <a:ext uri="{FF2B5EF4-FFF2-40B4-BE49-F238E27FC236}">
                <a16:creationId xmlns:a16="http://schemas.microsoft.com/office/drawing/2014/main" id="{6CFB4484-6AFC-8E47-93A5-915083AE1D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725" y="2582863"/>
            <a:ext cx="21907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altLang="fr-FR" sz="2400">
                <a:solidFill>
                  <a:srgbClr val="7030A0"/>
                </a:solidFill>
                <a:latin typeface="Times New Roman" panose="02020603050405020304" pitchFamily="18" charset="0"/>
              </a:rPr>
              <a:t>Single reaction  </a:t>
            </a:r>
          </a:p>
        </p:txBody>
      </p:sp>
      <p:sp>
        <p:nvSpPr>
          <p:cNvPr id="11" name="Text Box 6">
            <a:extLst>
              <a:ext uri="{FF2B5EF4-FFF2-40B4-BE49-F238E27FC236}">
                <a16:creationId xmlns:a16="http://schemas.microsoft.com/office/drawing/2014/main" id="{01FD0982-E0FC-9C47-A1CF-A8C08E79BF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65588" y="2913063"/>
            <a:ext cx="181451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GB" altLang="fr-FR" sz="2400">
                <a:solidFill>
                  <a:srgbClr val="7030A0"/>
                </a:solidFill>
                <a:latin typeface="Times New Roman" panose="02020603050405020304" pitchFamily="18" charset="0"/>
              </a:rPr>
              <a:t>Steady state  </a:t>
            </a:r>
          </a:p>
        </p:txBody>
      </p:sp>
      <p:sp>
        <p:nvSpPr>
          <p:cNvPr id="12" name="Text Box 7">
            <a:extLst>
              <a:ext uri="{FF2B5EF4-FFF2-40B4-BE49-F238E27FC236}">
                <a16:creationId xmlns:a16="http://schemas.microsoft.com/office/drawing/2014/main" id="{E9ED94EB-EC39-F042-91DE-C3997AB79E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475" y="3802063"/>
            <a:ext cx="19843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GB" altLang="fr-FR" sz="2400">
                <a:solidFill>
                  <a:srgbClr val="7030A0"/>
                </a:solidFill>
                <a:latin typeface="Times New Roman" panose="02020603050405020304" pitchFamily="18" charset="0"/>
              </a:rPr>
              <a:t>Ideal mixture  </a:t>
            </a:r>
          </a:p>
        </p:txBody>
      </p:sp>
      <p:sp>
        <p:nvSpPr>
          <p:cNvPr id="13" name="Text Box 8">
            <a:extLst>
              <a:ext uri="{FF2B5EF4-FFF2-40B4-BE49-F238E27FC236}">
                <a16:creationId xmlns:a16="http://schemas.microsoft.com/office/drawing/2014/main" id="{594BBDA7-1AD1-C643-ABEB-FDD3641774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0825" y="4589463"/>
            <a:ext cx="3255963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GB" altLang="fr-FR" sz="2400">
                <a:solidFill>
                  <a:srgbClr val="7030A0"/>
                </a:solidFill>
                <a:latin typeface="Times New Roman" panose="02020603050405020304" pitchFamily="18" charset="0"/>
              </a:rPr>
              <a:t>Constant heat capacities </a:t>
            </a:r>
          </a:p>
          <a:p>
            <a:pPr algn="ctr">
              <a:spcBef>
                <a:spcPct val="0"/>
              </a:spcBef>
            </a:pPr>
            <a:r>
              <a:rPr lang="en-GB" altLang="fr-FR" sz="2400">
                <a:solidFill>
                  <a:srgbClr val="7030A0"/>
                </a:solidFill>
                <a:latin typeface="Times New Roman" panose="02020603050405020304" pitchFamily="18" charset="0"/>
              </a:rPr>
              <a:t>in the temperature range </a:t>
            </a:r>
          </a:p>
        </p:txBody>
      </p:sp>
      <p:sp>
        <p:nvSpPr>
          <p:cNvPr id="14" name="Text Box 9">
            <a:extLst>
              <a:ext uri="{FF2B5EF4-FFF2-40B4-BE49-F238E27FC236}">
                <a16:creationId xmlns:a16="http://schemas.microsoft.com/office/drawing/2014/main" id="{2FEDD4BE-E148-2F4C-AB6A-CAABEFDD57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8550" y="3713163"/>
            <a:ext cx="36671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GB" altLang="fr-FR" sz="2400">
                <a:solidFill>
                  <a:srgbClr val="7030A0"/>
                </a:solidFill>
                <a:latin typeface="Times New Roman" panose="02020603050405020304" pitchFamily="18" charset="0"/>
              </a:rPr>
              <a:t>Perfectly stired tank reactor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utoUpdateAnimBg="0"/>
      <p:bldP spid="11" grpId="0" autoUpdateAnimBg="0"/>
      <p:bldP spid="12" grpId="0" autoUpdateAnimBg="0"/>
      <p:bldP spid="13" grpId="0" autoUpdateAnimBg="0"/>
      <p:bldP spid="14" grpId="0" autoUpdateAnimBg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>
            <a:extLst>
              <a:ext uri="{FF2B5EF4-FFF2-40B4-BE49-F238E27FC236}">
                <a16:creationId xmlns:a16="http://schemas.microsoft.com/office/drawing/2014/main" id="{3889D1CD-D589-4341-A4C1-F65830944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1751013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spcBef>
                <a:spcPct val="20000"/>
              </a:spcBef>
              <a:tabLst>
                <a:tab pos="762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62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62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FF"/>
                </a:solidFill>
              </a:rPr>
              <a:t>	</a:t>
            </a:r>
            <a:r>
              <a:rPr lang="fr-FR" altLang="fr-FR" sz="2400">
                <a:solidFill>
                  <a:srgbClr val="40A3D1"/>
                </a:solidFill>
              </a:rPr>
              <a:t>323	Réacteur piston en régime permanent   </a:t>
            </a:r>
            <a:br>
              <a:rPr lang="fr-FR" altLang="fr-FR" sz="2400">
                <a:solidFill>
                  <a:srgbClr val="0099FF"/>
                </a:solidFill>
              </a:rPr>
            </a:br>
            <a:endParaRPr lang="fr-FR" altLang="fr-FR">
              <a:solidFill>
                <a:srgbClr val="CC0000"/>
              </a:solidFill>
            </a:endParaRPr>
          </a:p>
        </p:txBody>
      </p:sp>
      <p:sp>
        <p:nvSpPr>
          <p:cNvPr id="48130" name="Text Box 4">
            <a:extLst>
              <a:ext uri="{FF2B5EF4-FFF2-40B4-BE49-F238E27FC236}">
                <a16:creationId xmlns:a16="http://schemas.microsoft.com/office/drawing/2014/main" id="{2954DB8B-3344-2A48-A476-CC61025FCB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2305050"/>
            <a:ext cx="83820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       Le bilan établi à l</a:t>
            </a:r>
            <a:r>
              <a:rPr lang="ja-JP" altLang="fr-FR" sz="2000"/>
              <a:t>’</a:t>
            </a:r>
            <a:r>
              <a:rPr lang="fr-FR" altLang="ja-JP" sz="2000"/>
              <a:t>équation [10b]pour un réacteur parfaitement agité continu </a:t>
            </a:r>
          </a:p>
          <a:p>
            <a:pPr>
              <a:spcBef>
                <a:spcPct val="0"/>
              </a:spcBef>
            </a:pPr>
            <a:r>
              <a:rPr lang="fr-FR" altLang="fr-FR" sz="2000"/>
              <a:t>est valable pour une tranche de réacteur piston de volume élémentaire dV:</a:t>
            </a:r>
          </a:p>
          <a:p>
            <a:pPr>
              <a:spcBef>
                <a:spcPct val="0"/>
              </a:spcBef>
            </a:pPr>
            <a:endParaRPr lang="fr-FR" altLang="fr-FR" sz="2000"/>
          </a:p>
        </p:txBody>
      </p:sp>
      <p:sp>
        <p:nvSpPr>
          <p:cNvPr id="48131" name="Text Box 8">
            <a:extLst>
              <a:ext uri="{FF2B5EF4-FFF2-40B4-BE49-F238E27FC236}">
                <a16:creationId xmlns:a16="http://schemas.microsoft.com/office/drawing/2014/main" id="{D43D13A1-47BE-1044-BDDD-B0C4B01317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763" y="3148013"/>
            <a:ext cx="8478837" cy="2097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fr-FR" altLang="fr-FR" sz="2400"/>
              <a:t>	</a:t>
            </a:r>
            <a:r>
              <a:rPr lang="fr-FR" altLang="fr-FR" sz="2000"/>
              <a:t>Puissance 		échauffement 		chaleur absorbée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reçue de 	=	du mélange lors 	+ 	 par les réactions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l </a:t>
            </a:r>
            <a:r>
              <a:rPr lang="ja-JP" altLang="fr-FR" sz="2000"/>
              <a:t>’</a:t>
            </a:r>
            <a:r>
              <a:rPr lang="fr-FR" altLang="ja-JP" sz="2000"/>
              <a:t>extérieur 		de la traversée  		 chimique 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		du réacteur  	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endParaRPr lang="fr-FR" altLang="fr-FR" sz="2000"/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</a:t>
            </a:r>
            <a:r>
              <a:rPr lang="fr-FR" altLang="fr-FR" sz="2400"/>
              <a:t>	</a:t>
            </a:r>
          </a:p>
        </p:txBody>
      </p:sp>
      <p:graphicFrame>
        <p:nvGraphicFramePr>
          <p:cNvPr id="48132" name="Object 10">
            <a:extLst>
              <a:ext uri="{FF2B5EF4-FFF2-40B4-BE49-F238E27FC236}">
                <a16:creationId xmlns:a16="http://schemas.microsoft.com/office/drawing/2014/main" id="{7A5A0076-2116-FA4C-BE08-F32EEFE8747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87400" y="4424363"/>
          <a:ext cx="8153400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6" name="Équation" r:id="rId3" imgW="182880000" imgH="24498300" progId="Equation.3">
                  <p:embed/>
                </p:oleObj>
              </mc:Choice>
              <mc:Fallback>
                <p:oleObj name="Équation" r:id="rId3" imgW="182880000" imgH="244983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7400" y="4424363"/>
                        <a:ext cx="8153400" cy="1092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228E216F-6416-4E4C-899D-634B9DE063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ext Box 3">
            <a:extLst>
              <a:ext uri="{FF2B5EF4-FFF2-40B4-BE49-F238E27FC236}">
                <a16:creationId xmlns:a16="http://schemas.microsoft.com/office/drawing/2014/main" id="{B0089E7F-5E15-F94E-B0D7-3F627F3BD6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1773238"/>
            <a:ext cx="83820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       En supposant qu</a:t>
            </a:r>
            <a:r>
              <a:rPr lang="ja-JP" altLang="fr-FR" sz="2000"/>
              <a:t>’</a:t>
            </a:r>
            <a:r>
              <a:rPr lang="fr-FR" altLang="ja-JP" sz="2000"/>
              <a:t>une seule réaction se produit, on retrouve une relation analogue à l</a:t>
            </a:r>
            <a:r>
              <a:rPr lang="ja-JP" altLang="fr-FR" sz="2000"/>
              <a:t>’</a:t>
            </a:r>
            <a:r>
              <a:rPr lang="fr-FR" altLang="ja-JP" sz="2000"/>
              <a:t>équation [13]:</a:t>
            </a:r>
          </a:p>
          <a:p>
            <a:pPr>
              <a:spcBef>
                <a:spcPct val="0"/>
              </a:spcBef>
            </a:pPr>
            <a:endParaRPr lang="fr-FR" altLang="fr-FR" sz="2000"/>
          </a:p>
        </p:txBody>
      </p:sp>
      <p:graphicFrame>
        <p:nvGraphicFramePr>
          <p:cNvPr id="49154" name="Object 5">
            <a:extLst>
              <a:ext uri="{FF2B5EF4-FFF2-40B4-BE49-F238E27FC236}">
                <a16:creationId xmlns:a16="http://schemas.microsoft.com/office/drawing/2014/main" id="{4FFFBB38-C657-B443-8004-6AA4CCF0D0F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12800" y="2806700"/>
          <a:ext cx="77216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4" name="Équation" r:id="rId3" imgW="177888900" imgH="16675100" progId="Equation.3">
                  <p:embed/>
                </p:oleObj>
              </mc:Choice>
              <mc:Fallback>
                <p:oleObj name="Équation" r:id="rId3" imgW="177888900" imgH="166751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2800" y="2806700"/>
                        <a:ext cx="77216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2">
            <a:extLst>
              <a:ext uri="{FF2B5EF4-FFF2-40B4-BE49-F238E27FC236}">
                <a16:creationId xmlns:a16="http://schemas.microsoft.com/office/drawing/2014/main" id="{4CAA1F76-ABCF-A14A-A74D-9B53C4C96774}"/>
              </a:ext>
            </a:extLst>
          </p:cNvPr>
          <p:cNvGrpSpPr>
            <a:grpSpLocks/>
          </p:cNvGrpSpPr>
          <p:nvPr/>
        </p:nvGrpSpPr>
        <p:grpSpPr bwMode="auto">
          <a:xfrm>
            <a:off x="466725" y="3832225"/>
            <a:ext cx="7597775" cy="2049463"/>
            <a:chOff x="294" y="2570"/>
            <a:chExt cx="4786" cy="1291"/>
          </a:xfrm>
        </p:grpSpPr>
        <p:sp>
          <p:nvSpPr>
            <p:cNvPr id="49157" name="Text Box 7">
              <a:extLst>
                <a:ext uri="{FF2B5EF4-FFF2-40B4-BE49-F238E27FC236}">
                  <a16:creationId xmlns:a16="http://schemas.microsoft.com/office/drawing/2014/main" id="{AD1D8654-8815-F349-B966-E5EF7BC31A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" y="2722"/>
              <a:ext cx="143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Réaction unique </a:t>
              </a:r>
            </a:p>
          </p:txBody>
        </p:sp>
        <p:sp>
          <p:nvSpPr>
            <p:cNvPr id="49158" name="Text Box 8">
              <a:extLst>
                <a:ext uri="{FF2B5EF4-FFF2-40B4-BE49-F238E27FC236}">
                  <a16:creationId xmlns:a16="http://schemas.microsoft.com/office/drawing/2014/main" id="{E62F4CB2-C92E-5742-91C8-6EA612C8B7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99" y="2570"/>
              <a:ext cx="1666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336600"/>
                  </a:solidFill>
                </a:rPr>
                <a:t>Régime permanent </a:t>
              </a:r>
            </a:p>
          </p:txBody>
        </p:sp>
        <p:sp>
          <p:nvSpPr>
            <p:cNvPr id="49159" name="Text Box 9">
              <a:extLst>
                <a:ext uri="{FF2B5EF4-FFF2-40B4-BE49-F238E27FC236}">
                  <a16:creationId xmlns:a16="http://schemas.microsoft.com/office/drawing/2014/main" id="{FD5B70FB-DFE6-984C-90A9-089F6D3B3A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" y="3178"/>
              <a:ext cx="74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CC0000"/>
                  </a:solidFill>
                </a:rPr>
                <a:t>Idéalité </a:t>
              </a:r>
            </a:p>
          </p:txBody>
        </p:sp>
        <p:sp>
          <p:nvSpPr>
            <p:cNvPr id="49160" name="Text Box 10">
              <a:extLst>
                <a:ext uri="{FF2B5EF4-FFF2-40B4-BE49-F238E27FC236}">
                  <a16:creationId xmlns:a16="http://schemas.microsoft.com/office/drawing/2014/main" id="{FD5EAEE6-C336-FD4B-9AD5-4ED3F68843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0" y="3338"/>
              <a:ext cx="3546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40A3D1"/>
                  </a:solidFill>
                </a:rPr>
                <a:t>Capacités calorifiques constantes </a:t>
              </a:r>
            </a:p>
            <a:p>
              <a:pPr algn="ctr">
                <a:spcBef>
                  <a:spcPct val="0"/>
                </a:spcBef>
              </a:pPr>
              <a:r>
                <a:rPr lang="fr-FR" altLang="fr-FR" sz="2400"/>
                <a:t>dans le domaine de température considéré </a:t>
              </a:r>
              <a:endParaRPr lang="fr-FR" altLang="fr-FR" sz="2400">
                <a:solidFill>
                  <a:srgbClr val="0099FF"/>
                </a:solidFill>
              </a:endParaRPr>
            </a:p>
          </p:txBody>
        </p:sp>
        <p:sp>
          <p:nvSpPr>
            <p:cNvPr id="49161" name="Text Box 11">
              <a:extLst>
                <a:ext uri="{FF2B5EF4-FFF2-40B4-BE49-F238E27FC236}">
                  <a16:creationId xmlns:a16="http://schemas.microsoft.com/office/drawing/2014/main" id="{2B5DA3F6-1681-0B43-B61B-72B225A80F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4" y="2970"/>
              <a:ext cx="1436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>
                  <a:solidFill>
                    <a:schemeClr val="bg2"/>
                  </a:solidFill>
                </a:rPr>
                <a:t>Réacteur piston  </a:t>
              </a:r>
            </a:p>
          </p:txBody>
        </p:sp>
      </p:grpSp>
      <p:sp>
        <p:nvSpPr>
          <p:cNvPr id="10" name="Rectangle 2">
            <a:extLst>
              <a:ext uri="{FF2B5EF4-FFF2-40B4-BE49-F238E27FC236}">
                <a16:creationId xmlns:a16="http://schemas.microsoft.com/office/drawing/2014/main" id="{4B910AF6-AC12-0A42-AE02-9791C6E71C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ext Box 2">
            <a:extLst>
              <a:ext uri="{FF2B5EF4-FFF2-40B4-BE49-F238E27FC236}">
                <a16:creationId xmlns:a16="http://schemas.microsoft.com/office/drawing/2014/main" id="{6E862AEF-7431-D641-B4A5-40BE1AF80B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2224088"/>
            <a:ext cx="83820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Relation analogue à celle de l</a:t>
            </a:r>
            <a:r>
              <a:rPr lang="ja-JP" altLang="fr-FR" sz="2000"/>
              <a:t>’</a:t>
            </a:r>
            <a:r>
              <a:rPr lang="fr-FR" altLang="ja-JP" sz="2000"/>
              <a:t>équation [18]:</a:t>
            </a:r>
          </a:p>
          <a:p>
            <a:pPr>
              <a:spcBef>
                <a:spcPct val="0"/>
              </a:spcBef>
            </a:pPr>
            <a:endParaRPr lang="fr-FR" altLang="fr-FR" sz="2000"/>
          </a:p>
        </p:txBody>
      </p:sp>
      <p:graphicFrame>
        <p:nvGraphicFramePr>
          <p:cNvPr id="50178" name="Object 9">
            <a:extLst>
              <a:ext uri="{FF2B5EF4-FFF2-40B4-BE49-F238E27FC236}">
                <a16:creationId xmlns:a16="http://schemas.microsoft.com/office/drawing/2014/main" id="{34CB581C-42AC-A748-AFF1-9EA01F18467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55675" y="2698750"/>
          <a:ext cx="69342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3" name="Équation" r:id="rId3" imgW="159740600" imgH="19900900" progId="Equation.3">
                  <p:embed/>
                </p:oleObj>
              </mc:Choice>
              <mc:Fallback>
                <p:oleObj name="Équation" r:id="rId3" imgW="159740600" imgH="199009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5675" y="2698750"/>
                        <a:ext cx="6934200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179" name="Text Box 10">
            <a:extLst>
              <a:ext uri="{FF2B5EF4-FFF2-40B4-BE49-F238E27FC236}">
                <a16:creationId xmlns:a16="http://schemas.microsoft.com/office/drawing/2014/main" id="{E134F3AC-5CDD-904C-AB19-95D556D55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325" y="3749675"/>
            <a:ext cx="7554913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23900" algn="ctr"/>
                <a:tab pos="2247900" algn="ctr"/>
                <a:tab pos="3403600" algn="ctr"/>
                <a:tab pos="4394200" algn="ctr"/>
                <a:tab pos="60071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	vitesse 		vitesse		vitesse d</a:t>
            </a:r>
            <a:r>
              <a:rPr lang="ja-JP" altLang="fr-FR" sz="2400"/>
              <a:t>’</a:t>
            </a:r>
            <a:r>
              <a:rPr lang="fr-FR" altLang="ja-JP" sz="2400"/>
              <a:t>évacuation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d</a:t>
            </a:r>
            <a:r>
              <a:rPr lang="ja-JP" altLang="fr-FR" sz="2400"/>
              <a:t>’</a:t>
            </a:r>
            <a:r>
              <a:rPr lang="fr-FR" altLang="ja-JP" sz="2400"/>
              <a:t>échauffement 	=	de production 	+	de chaleur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du mélange 		de chaleur par 		vers l</a:t>
            </a:r>
            <a:r>
              <a:rPr lang="ja-JP" altLang="fr-FR" sz="2400"/>
              <a:t>’</a:t>
            </a:r>
            <a:r>
              <a:rPr lang="fr-FR" altLang="ja-JP" sz="2400"/>
              <a:t>extérieur 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		réaction chimique 		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B2CE40A-941D-0740-81E4-7B5E689EF6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201" name="Object 4">
            <a:extLst>
              <a:ext uri="{FF2B5EF4-FFF2-40B4-BE49-F238E27FC236}">
                <a16:creationId xmlns:a16="http://schemas.microsoft.com/office/drawing/2014/main" id="{101AC7E9-C62F-B147-B3EB-16570E2E27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31975" y="2797175"/>
          <a:ext cx="38608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0" name="Équation" r:id="rId3" imgW="88938100" imgH="16675100" progId="Equation.3">
                  <p:embed/>
                </p:oleObj>
              </mc:Choice>
              <mc:Fallback>
                <p:oleObj name="Équation" r:id="rId3" imgW="88938100" imgH="166751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1975" y="2797175"/>
                        <a:ext cx="38608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202" name="Text Box 5">
            <a:extLst>
              <a:ext uri="{FF2B5EF4-FFF2-40B4-BE49-F238E27FC236}">
                <a16:creationId xmlns:a16="http://schemas.microsoft.com/office/drawing/2014/main" id="{4D2B1E0B-E8FC-4944-BCAF-BD37AB0745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325" y="2119313"/>
            <a:ext cx="86852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t</a:t>
            </a:r>
            <a:r>
              <a:rPr lang="fr-FR" altLang="fr-FR" sz="2000" baseline="-25000"/>
              <a:t>c</a:t>
            </a:r>
            <a:r>
              <a:rPr lang="fr-FR" altLang="fr-FR" sz="2000"/>
              <a:t> est une constante de temps thermique locale définie comme à l</a:t>
            </a:r>
            <a:r>
              <a:rPr lang="ja-JP" altLang="fr-FR" sz="2000"/>
              <a:t>’</a:t>
            </a:r>
            <a:r>
              <a:rPr lang="fr-FR" altLang="ja-JP" sz="2000"/>
              <a:t>équation [17]: </a:t>
            </a:r>
            <a:endParaRPr lang="fr-FR" altLang="fr-FR" sz="2000"/>
          </a:p>
        </p:txBody>
      </p:sp>
      <p:sp>
        <p:nvSpPr>
          <p:cNvPr id="51203" name="Text Box 6">
            <a:extLst>
              <a:ext uri="{FF2B5EF4-FFF2-40B4-BE49-F238E27FC236}">
                <a16:creationId xmlns:a16="http://schemas.microsoft.com/office/drawing/2014/main" id="{B8449C2F-168A-254E-BC6D-F7FE5AE59D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613" y="4056063"/>
            <a:ext cx="85629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dts est le temps de séjour du fluide (débit volumique local Q) dans la tranche de </a:t>
            </a:r>
          </a:p>
          <a:p>
            <a:pPr>
              <a:spcBef>
                <a:spcPct val="0"/>
              </a:spcBef>
            </a:pPr>
            <a:r>
              <a:rPr lang="fr-FR" altLang="fr-FR" sz="2000"/>
              <a:t>	volume dV: </a:t>
            </a:r>
          </a:p>
        </p:txBody>
      </p:sp>
      <p:graphicFrame>
        <p:nvGraphicFramePr>
          <p:cNvPr id="51204" name="Object 7">
            <a:extLst>
              <a:ext uri="{FF2B5EF4-FFF2-40B4-BE49-F238E27FC236}">
                <a16:creationId xmlns:a16="http://schemas.microsoft.com/office/drawing/2014/main" id="{49C0D0CD-0D1F-E64C-8C18-81EBA41FA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27300" y="4784725"/>
          <a:ext cx="32258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1" name="Équation" r:id="rId5" imgW="74307700" imgH="17843500" progId="Equation.3">
                  <p:embed/>
                </p:oleObj>
              </mc:Choice>
              <mc:Fallback>
                <p:oleObj name="Équation" r:id="rId5" imgW="74307700" imgH="178435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7300" y="4784725"/>
                        <a:ext cx="3225800" cy="774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48465449-57E8-A945-8A6A-A3F03A6A15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>
            <a:extLst>
              <a:ext uri="{FF2B5EF4-FFF2-40B4-BE49-F238E27FC236}">
                <a16:creationId xmlns:a16="http://schemas.microsoft.com/office/drawing/2014/main" id="{8341F6BB-1F10-E543-BDEF-6935DABC9B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18161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marL="1333500" indent="-1333500" defTabSz="762000">
              <a:spcBef>
                <a:spcPct val="20000"/>
              </a:spcBef>
              <a:tabLst>
                <a:tab pos="762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762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762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762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0099FF"/>
                </a:solidFill>
              </a:rPr>
              <a:t>	</a:t>
            </a:r>
            <a:r>
              <a:rPr lang="fr-FR" altLang="fr-FR" sz="2400">
                <a:solidFill>
                  <a:srgbClr val="40A3D1"/>
                </a:solidFill>
              </a:rPr>
              <a:t>324	Réacteur fermé à volume constant   </a:t>
            </a:r>
            <a:br>
              <a:rPr lang="fr-FR" altLang="fr-FR" sz="2400">
                <a:solidFill>
                  <a:srgbClr val="0099FF"/>
                </a:solidFill>
              </a:rPr>
            </a:br>
            <a:endParaRPr lang="fr-FR" altLang="fr-FR">
              <a:solidFill>
                <a:srgbClr val="CC0000"/>
              </a:solidFill>
            </a:endParaRPr>
          </a:p>
        </p:txBody>
      </p:sp>
      <p:sp>
        <p:nvSpPr>
          <p:cNvPr id="52226" name="Text Box 3">
            <a:extLst>
              <a:ext uri="{FF2B5EF4-FFF2-40B4-BE49-F238E27FC236}">
                <a16:creationId xmlns:a16="http://schemas.microsoft.com/office/drawing/2014/main" id="{D3F985E7-2FD7-8D47-B7B1-241A50362E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2370138"/>
            <a:ext cx="8382000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       On peut écrire un bilan directement inspiré de l</a:t>
            </a:r>
            <a:r>
              <a:rPr lang="ja-JP" altLang="fr-FR" sz="2000"/>
              <a:t>’</a:t>
            </a:r>
            <a:r>
              <a:rPr lang="fr-FR" altLang="ja-JP" sz="2000"/>
              <a:t>équation [14] en tenant compte de l</a:t>
            </a:r>
            <a:r>
              <a:rPr lang="ja-JP" altLang="fr-FR" sz="2000"/>
              <a:t>’</a:t>
            </a:r>
            <a:r>
              <a:rPr lang="fr-FR" altLang="ja-JP" sz="2000"/>
              <a:t>échauffement simultané du volume réactionnel et du réacteur lui-même (capacité calorifique m</a:t>
            </a:r>
            <a:r>
              <a:rPr lang="fr-FR" altLang="ja-JP" sz="2000" baseline="-25000"/>
              <a:t>R</a:t>
            </a:r>
            <a:r>
              <a:rPr lang="fr-FR" altLang="ja-JP" sz="2000"/>
              <a:t> Cp</a:t>
            </a:r>
            <a:r>
              <a:rPr lang="fr-FR" altLang="ja-JP" sz="2000" baseline="-25000"/>
              <a:t>R</a:t>
            </a:r>
            <a:r>
              <a:rPr lang="fr-FR" altLang="ja-JP" sz="2000"/>
              <a:t>) :</a:t>
            </a:r>
          </a:p>
          <a:p>
            <a:pPr>
              <a:spcBef>
                <a:spcPct val="0"/>
              </a:spcBef>
            </a:pPr>
            <a:endParaRPr lang="fr-FR" altLang="fr-FR" sz="2000"/>
          </a:p>
        </p:txBody>
      </p:sp>
      <p:sp>
        <p:nvSpPr>
          <p:cNvPr id="52227" name="Text Box 4">
            <a:extLst>
              <a:ext uri="{FF2B5EF4-FFF2-40B4-BE49-F238E27FC236}">
                <a16:creationId xmlns:a16="http://schemas.microsoft.com/office/drawing/2014/main" id="{06E80E87-2094-3E44-B916-B373E95C3E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763" y="3586163"/>
            <a:ext cx="8478837" cy="209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327150" algn="ctr"/>
                <a:tab pos="2959100" algn="ctr"/>
                <a:tab pos="5472113" algn="ctr"/>
                <a:tab pos="6632575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fr-FR" altLang="fr-FR" sz="2400"/>
              <a:t>	</a:t>
            </a:r>
            <a:r>
              <a:rPr lang="fr-FR" altLang="fr-FR" sz="2000"/>
              <a:t>Puissance 		échauffement 		chaleur absorbée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reçue de 	=	du mélange au	+ 	 par les réactions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l </a:t>
            </a:r>
            <a:r>
              <a:rPr lang="ja-JP" altLang="fr-FR" sz="2000"/>
              <a:t>’</a:t>
            </a:r>
            <a:r>
              <a:rPr lang="fr-FR" altLang="ja-JP" sz="2000"/>
              <a:t>extérieur 		cours du temps 		 chimique 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			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endParaRPr lang="fr-FR" altLang="fr-FR" sz="2000"/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000"/>
              <a:t>	</a:t>
            </a:r>
            <a:r>
              <a:rPr lang="fr-FR" altLang="fr-FR" sz="2400"/>
              <a:t>	</a:t>
            </a:r>
          </a:p>
        </p:txBody>
      </p:sp>
      <p:graphicFrame>
        <p:nvGraphicFramePr>
          <p:cNvPr id="52228" name="Object 5">
            <a:extLst>
              <a:ext uri="{FF2B5EF4-FFF2-40B4-BE49-F238E27FC236}">
                <a16:creationId xmlns:a16="http://schemas.microsoft.com/office/drawing/2014/main" id="{8F8C7371-3320-3E43-836D-267DDAD889F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2150" y="4673600"/>
          <a:ext cx="74549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32" name="Équation" r:id="rId3" imgW="171742100" imgH="16675100" progId="Equation.3">
                  <p:embed/>
                </p:oleObj>
              </mc:Choice>
              <mc:Fallback>
                <p:oleObj name="Équation" r:id="rId3" imgW="171742100" imgH="166751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2150" y="4673600"/>
                        <a:ext cx="74549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CAC1172A-0872-5F42-A6FB-E7965851D4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ext Box 3">
            <a:extLst>
              <a:ext uri="{FF2B5EF4-FFF2-40B4-BE49-F238E27FC236}">
                <a16:creationId xmlns:a16="http://schemas.microsoft.com/office/drawing/2014/main" id="{E3BC27EF-CB3D-C54B-83DD-B3514C7635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725" y="2506663"/>
            <a:ext cx="83820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       En incorporant J et t</a:t>
            </a:r>
            <a:r>
              <a:rPr lang="fr-FR" altLang="fr-FR" sz="2000" baseline="-25000"/>
              <a:t>c</a:t>
            </a:r>
            <a:r>
              <a:rPr lang="fr-FR" altLang="fr-FR" sz="2000"/>
              <a:t> dans l</a:t>
            </a:r>
            <a:r>
              <a:rPr lang="ja-JP" altLang="fr-FR" sz="2000"/>
              <a:t>’</a:t>
            </a:r>
            <a:r>
              <a:rPr lang="fr-FR" altLang="ja-JP" sz="2000"/>
              <a:t>équation [26] :</a:t>
            </a:r>
          </a:p>
          <a:p>
            <a:pPr>
              <a:spcBef>
                <a:spcPct val="0"/>
              </a:spcBef>
            </a:pPr>
            <a:endParaRPr lang="fr-FR" altLang="fr-FR" sz="2000"/>
          </a:p>
        </p:txBody>
      </p:sp>
      <p:graphicFrame>
        <p:nvGraphicFramePr>
          <p:cNvPr id="53250" name="Object 5">
            <a:extLst>
              <a:ext uri="{FF2B5EF4-FFF2-40B4-BE49-F238E27FC236}">
                <a16:creationId xmlns:a16="http://schemas.microsoft.com/office/drawing/2014/main" id="{C9840E17-A936-3A4B-989B-CB4025148A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7650" y="1800225"/>
          <a:ext cx="86741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9" name="Équation" r:id="rId3" imgW="182880000" imgH="15265400" progId="Equation.3">
                  <p:embed/>
                </p:oleObj>
              </mc:Choice>
              <mc:Fallback>
                <p:oleObj name="Équation" r:id="rId3" imgW="182880000" imgH="152654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650" y="1800225"/>
                        <a:ext cx="86741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251" name="Group 8">
            <a:extLst>
              <a:ext uri="{FF2B5EF4-FFF2-40B4-BE49-F238E27FC236}">
                <a16:creationId xmlns:a16="http://schemas.microsoft.com/office/drawing/2014/main" id="{3DFC6B80-8EE7-F14C-8C87-12E0A8A9ED40}"/>
              </a:ext>
            </a:extLst>
          </p:cNvPr>
          <p:cNvGrpSpPr>
            <a:grpSpLocks/>
          </p:cNvGrpSpPr>
          <p:nvPr/>
        </p:nvGrpSpPr>
        <p:grpSpPr bwMode="auto">
          <a:xfrm>
            <a:off x="238125" y="3248025"/>
            <a:ext cx="8572500" cy="2506663"/>
            <a:chOff x="150" y="2268"/>
            <a:chExt cx="5400" cy="1579"/>
          </a:xfrm>
        </p:grpSpPr>
        <p:graphicFrame>
          <p:nvGraphicFramePr>
            <p:cNvPr id="53253" name="Object 6">
              <a:extLst>
                <a:ext uri="{FF2B5EF4-FFF2-40B4-BE49-F238E27FC236}">
                  <a16:creationId xmlns:a16="http://schemas.microsoft.com/office/drawing/2014/main" id="{37206A9E-0EAE-C544-B276-CBCB07F3A12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0" y="2268"/>
            <a:ext cx="5400" cy="5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3260" name="Équation" r:id="rId5" imgW="182880000" imgH="18427700" progId="Equation.3">
                    <p:embed/>
                  </p:oleObj>
                </mc:Choice>
                <mc:Fallback>
                  <p:oleObj name="Équation" r:id="rId5" imgW="182880000" imgH="1842770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0" y="2268"/>
                          <a:ext cx="5400" cy="54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3254" name="Text Box 7">
              <a:extLst>
                <a:ext uri="{FF2B5EF4-FFF2-40B4-BE49-F238E27FC236}">
                  <a16:creationId xmlns:a16="http://schemas.microsoft.com/office/drawing/2014/main" id="{D74E51F1-BF9B-1D4C-B463-DD245081D4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" y="2858"/>
              <a:ext cx="4759" cy="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tabLst>
                  <a:tab pos="723900" algn="ctr"/>
                  <a:tab pos="2247900" algn="ctr"/>
                  <a:tab pos="3403600" algn="ctr"/>
                  <a:tab pos="4394200" algn="ctr"/>
                  <a:tab pos="6007100" algn="ctr"/>
                </a:tabLst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tabLst>
                  <a:tab pos="723900" algn="ctr"/>
                  <a:tab pos="2247900" algn="ctr"/>
                  <a:tab pos="3403600" algn="ctr"/>
                  <a:tab pos="4394200" algn="ctr"/>
                  <a:tab pos="6007100" algn="ctr"/>
                </a:tabLst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tabLst>
                  <a:tab pos="723900" algn="ctr"/>
                  <a:tab pos="2247900" algn="ctr"/>
                  <a:tab pos="3403600" algn="ctr"/>
                  <a:tab pos="4394200" algn="ctr"/>
                  <a:tab pos="6007100" algn="ctr"/>
                </a:tabLs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tabLst>
                  <a:tab pos="723900" algn="ctr"/>
                  <a:tab pos="2247900" algn="ctr"/>
                  <a:tab pos="3403600" algn="ctr"/>
                  <a:tab pos="4394200" algn="ctr"/>
                  <a:tab pos="6007100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tabLst>
                  <a:tab pos="723900" algn="ctr"/>
                  <a:tab pos="2247900" algn="ctr"/>
                  <a:tab pos="3403600" algn="ctr"/>
                  <a:tab pos="4394200" algn="ctr"/>
                  <a:tab pos="6007100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723900" algn="ctr"/>
                  <a:tab pos="2247900" algn="ctr"/>
                  <a:tab pos="3403600" algn="ctr"/>
                  <a:tab pos="4394200" algn="ctr"/>
                  <a:tab pos="6007100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723900" algn="ctr"/>
                  <a:tab pos="2247900" algn="ctr"/>
                  <a:tab pos="3403600" algn="ctr"/>
                  <a:tab pos="4394200" algn="ctr"/>
                  <a:tab pos="6007100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723900" algn="ctr"/>
                  <a:tab pos="2247900" algn="ctr"/>
                  <a:tab pos="3403600" algn="ctr"/>
                  <a:tab pos="4394200" algn="ctr"/>
                  <a:tab pos="6007100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tabLst>
                  <a:tab pos="723900" algn="ctr"/>
                  <a:tab pos="2247900" algn="ctr"/>
                  <a:tab pos="3403600" algn="ctr"/>
                  <a:tab pos="4394200" algn="ctr"/>
                  <a:tab pos="6007100" algn="ctr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	vitesse 		vitesse		vitesse d</a:t>
              </a:r>
              <a:r>
                <a:rPr lang="ja-JP" altLang="fr-FR" sz="2400"/>
                <a:t>’</a:t>
              </a:r>
              <a:r>
                <a:rPr lang="fr-FR" altLang="ja-JP" sz="2400"/>
                <a:t>évacuation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400"/>
                <a:t>	d</a:t>
              </a:r>
              <a:r>
                <a:rPr lang="ja-JP" altLang="fr-FR" sz="2400"/>
                <a:t>’</a:t>
              </a:r>
              <a:r>
                <a:rPr lang="fr-FR" altLang="ja-JP" sz="2400"/>
                <a:t>échauffement 	=	de production 	+	de chaleur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400"/>
                <a:t>	du mélange et		de chaleur par 		vers l</a:t>
              </a:r>
              <a:r>
                <a:rPr lang="ja-JP" altLang="fr-FR" sz="2400"/>
                <a:t>’</a:t>
              </a:r>
              <a:r>
                <a:rPr lang="fr-FR" altLang="ja-JP" sz="2400"/>
                <a:t>extérieur </a:t>
              </a:r>
            </a:p>
            <a:p>
              <a:pPr>
                <a:spcBef>
                  <a:spcPct val="0"/>
                </a:spcBef>
              </a:pPr>
              <a:r>
                <a:rPr lang="fr-FR" altLang="fr-FR" sz="2400"/>
                <a:t>	du réacteur 		réaction chimique 		</a:t>
              </a:r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44550141-B36F-D74B-999C-9DCDABCA98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buFontTx/>
              <a:buAutoNum type="arabicPlain" startAt="32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Expression des bilans thermiques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dans les réacteurs idéaux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ext Box 2">
            <a:extLst>
              <a:ext uri="{FF2B5EF4-FFF2-40B4-BE49-F238E27FC236}">
                <a16:creationId xmlns:a16="http://schemas.microsoft.com/office/drawing/2014/main" id="{4100E143-0E0F-7C45-B3F0-187F8FAD0A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863" y="1417638"/>
            <a:ext cx="73485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</a:rPr>
              <a:t>Loi de Le Chatelier </a:t>
            </a:r>
            <a:r>
              <a:rPr lang="fr-FR" altLang="fr-FR" sz="2400"/>
              <a:t>(lois de déplacement de l </a:t>
            </a:r>
            <a:r>
              <a:rPr lang="ja-JP" altLang="fr-FR" sz="2400"/>
              <a:t>’</a:t>
            </a:r>
            <a:r>
              <a:rPr lang="fr-FR" altLang="ja-JP" sz="2400"/>
              <a:t>équilibre)</a:t>
            </a:r>
            <a:r>
              <a:rPr lang="fr-FR" altLang="ja-JP" sz="2400">
                <a:solidFill>
                  <a:schemeClr val="accent2"/>
                </a:solidFill>
              </a:rPr>
              <a:t> </a:t>
            </a:r>
            <a:r>
              <a:rPr lang="fr-FR" altLang="ja-JP" sz="2400"/>
              <a:t> : </a:t>
            </a:r>
            <a:endParaRPr lang="fr-FR" altLang="fr-FR" sz="2400"/>
          </a:p>
        </p:txBody>
      </p:sp>
      <p:sp>
        <p:nvSpPr>
          <p:cNvPr id="8194" name="Text Box 5">
            <a:extLst>
              <a:ext uri="{FF2B5EF4-FFF2-40B4-BE49-F238E27FC236}">
                <a16:creationId xmlns:a16="http://schemas.microsoft.com/office/drawing/2014/main" id="{5F89ACEB-87A3-864B-91DB-6515E06FEA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400" y="4327525"/>
            <a:ext cx="8669338" cy="169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marL="577850" indent="-577850"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>
                <a:latin typeface="Symbol" pitchFamily="2" charset="2"/>
              </a:rPr>
              <a:t>Dn</a:t>
            </a:r>
            <a:r>
              <a:rPr lang="fr-FR" altLang="fr-FR" sz="2000"/>
              <a:t>  	somme algébrique des coefficients stœchiométriques des composés </a:t>
            </a:r>
          </a:p>
          <a:p>
            <a:pPr>
              <a:spcBef>
                <a:spcPct val="0"/>
              </a:spcBef>
            </a:pPr>
            <a:r>
              <a:rPr lang="fr-FR" altLang="fr-FR" sz="2000"/>
              <a:t>	 	intervenant dans la constante d</a:t>
            </a:r>
            <a:r>
              <a:rPr lang="ja-JP" altLang="fr-FR" sz="2000"/>
              <a:t>’</a:t>
            </a:r>
            <a:r>
              <a:rPr lang="fr-FR" altLang="ja-JP" sz="2000"/>
              <a:t>équilibre (hors phase condensée) </a:t>
            </a:r>
            <a:endParaRPr lang="fr-FR" altLang="ja-JP" sz="2400"/>
          </a:p>
          <a:p>
            <a:pPr>
              <a:spcBef>
                <a:spcPct val="0"/>
              </a:spcBef>
            </a:pPr>
            <a:r>
              <a:rPr lang="fr-FR" altLang="fr-FR" sz="2000"/>
              <a:t>C</a:t>
            </a:r>
            <a:r>
              <a:rPr lang="fr-FR" altLang="fr-FR" sz="2000" baseline="-25000"/>
              <a:t>o</a:t>
            </a:r>
            <a:r>
              <a:rPr lang="fr-FR" altLang="fr-FR" sz="2000"/>
              <a:t>*   	concentration totale de constituants intervenant dans la constante d</a:t>
            </a:r>
            <a:r>
              <a:rPr lang="ja-JP" altLang="fr-FR" sz="2000"/>
              <a:t>’</a:t>
            </a:r>
            <a:r>
              <a:rPr lang="fr-FR" altLang="ja-JP" sz="2000"/>
              <a:t>équilibre </a:t>
            </a:r>
          </a:p>
          <a:p>
            <a:pPr>
              <a:spcBef>
                <a:spcPct val="0"/>
              </a:spcBef>
            </a:pPr>
            <a:r>
              <a:rPr lang="fr-FR" altLang="fr-FR" sz="2000"/>
              <a:t>I: 	taux d</a:t>
            </a:r>
            <a:r>
              <a:rPr lang="ja-JP" altLang="fr-FR" sz="2000"/>
              <a:t>’</a:t>
            </a:r>
            <a:r>
              <a:rPr lang="fr-FR" altLang="ja-JP" sz="2000"/>
              <a:t>inertes </a:t>
            </a:r>
            <a:endParaRPr lang="fr-FR" altLang="fr-FR" sz="2400"/>
          </a:p>
        </p:txBody>
      </p:sp>
      <p:grpSp>
        <p:nvGrpSpPr>
          <p:cNvPr id="8195" name="Group 35">
            <a:extLst>
              <a:ext uri="{FF2B5EF4-FFF2-40B4-BE49-F238E27FC236}">
                <a16:creationId xmlns:a16="http://schemas.microsoft.com/office/drawing/2014/main" id="{A61513CF-FD06-4A4B-8CE0-E9808B0BB044}"/>
              </a:ext>
            </a:extLst>
          </p:cNvPr>
          <p:cNvGrpSpPr>
            <a:grpSpLocks/>
          </p:cNvGrpSpPr>
          <p:nvPr/>
        </p:nvGrpSpPr>
        <p:grpSpPr bwMode="auto">
          <a:xfrm>
            <a:off x="1893888" y="1905000"/>
            <a:ext cx="4625975" cy="2298700"/>
            <a:chOff x="581" y="1690"/>
            <a:chExt cx="2914" cy="1448"/>
          </a:xfrm>
        </p:grpSpPr>
        <p:sp>
          <p:nvSpPr>
            <p:cNvPr id="8198" name="Line 8">
              <a:extLst>
                <a:ext uri="{FF2B5EF4-FFF2-40B4-BE49-F238E27FC236}">
                  <a16:creationId xmlns:a16="http://schemas.microsoft.com/office/drawing/2014/main" id="{D16C5CB5-7429-E54A-83A3-D667920D62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4" y="1690"/>
              <a:ext cx="0" cy="143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199" name="Line 9">
              <a:extLst>
                <a:ext uri="{FF2B5EF4-FFF2-40B4-BE49-F238E27FC236}">
                  <a16:creationId xmlns:a16="http://schemas.microsoft.com/office/drawing/2014/main" id="{872BB214-64A1-924C-8BE9-F4711AA9F4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41" y="2495"/>
              <a:ext cx="0" cy="63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200" name="Line 10">
              <a:extLst>
                <a:ext uri="{FF2B5EF4-FFF2-40B4-BE49-F238E27FC236}">
                  <a16:creationId xmlns:a16="http://schemas.microsoft.com/office/drawing/2014/main" id="{3057AA9E-2DB7-B14D-A287-840080F2EE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2" y="1701"/>
              <a:ext cx="0" cy="143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201" name="Line 11">
              <a:extLst>
                <a:ext uri="{FF2B5EF4-FFF2-40B4-BE49-F238E27FC236}">
                  <a16:creationId xmlns:a16="http://schemas.microsoft.com/office/drawing/2014/main" id="{E9CB95E2-640F-9449-9778-CFED965FA3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6" y="2487"/>
              <a:ext cx="0" cy="63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202" name="Line 12">
              <a:extLst>
                <a:ext uri="{FF2B5EF4-FFF2-40B4-BE49-F238E27FC236}">
                  <a16:creationId xmlns:a16="http://schemas.microsoft.com/office/drawing/2014/main" id="{9D9783D8-16B2-E74F-BEFF-65457F289A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9" y="1719"/>
              <a:ext cx="0" cy="1419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203" name="Line 14">
              <a:extLst>
                <a:ext uri="{FF2B5EF4-FFF2-40B4-BE49-F238E27FC236}">
                  <a16:creationId xmlns:a16="http://schemas.microsoft.com/office/drawing/2014/main" id="{1FCD915F-6F1D-2B45-B368-123587B962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7" y="2160"/>
              <a:ext cx="232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204" name="Line 17">
              <a:extLst>
                <a:ext uri="{FF2B5EF4-FFF2-40B4-BE49-F238E27FC236}">
                  <a16:creationId xmlns:a16="http://schemas.microsoft.com/office/drawing/2014/main" id="{C973AD0E-F97A-6B42-9FEB-A75FDD6EF4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5" y="2483"/>
              <a:ext cx="235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205" name="Line 18">
              <a:extLst>
                <a:ext uri="{FF2B5EF4-FFF2-40B4-BE49-F238E27FC236}">
                  <a16:creationId xmlns:a16="http://schemas.microsoft.com/office/drawing/2014/main" id="{CF1F11C2-E69D-2A4F-AFC5-8FAF73A800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1" y="2810"/>
              <a:ext cx="29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206" name="Line 19">
              <a:extLst>
                <a:ext uri="{FF2B5EF4-FFF2-40B4-BE49-F238E27FC236}">
                  <a16:creationId xmlns:a16="http://schemas.microsoft.com/office/drawing/2014/main" id="{EA784C08-0F13-3843-9564-744D1FD511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62" y="1712"/>
              <a:ext cx="232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207" name="Line 20">
              <a:extLst>
                <a:ext uri="{FF2B5EF4-FFF2-40B4-BE49-F238E27FC236}">
                  <a16:creationId xmlns:a16="http://schemas.microsoft.com/office/drawing/2014/main" id="{A8BF7D4C-CBFF-7F42-AF49-FD1C80A3C6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5" y="3124"/>
              <a:ext cx="29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8208" name="Text Box 22">
              <a:extLst>
                <a:ext uri="{FF2B5EF4-FFF2-40B4-BE49-F238E27FC236}">
                  <a16:creationId xmlns:a16="http://schemas.microsoft.com/office/drawing/2014/main" id="{1478E86F-3032-8647-BFEC-367DB4CCC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7" y="1850"/>
              <a:ext cx="68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 = cte </a:t>
              </a:r>
            </a:p>
          </p:txBody>
        </p:sp>
        <p:sp>
          <p:nvSpPr>
            <p:cNvPr id="8209" name="Text Box 23">
              <a:extLst>
                <a:ext uri="{FF2B5EF4-FFF2-40B4-BE49-F238E27FC236}">
                  <a16:creationId xmlns:a16="http://schemas.microsoft.com/office/drawing/2014/main" id="{D6E76127-9007-F44C-A835-CFBF389A00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3" y="2173"/>
              <a:ext cx="106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C</a:t>
              </a:r>
              <a:r>
                <a:rPr lang="fr-FR" altLang="fr-FR" sz="2400" baseline="-25000"/>
                <a:t>o</a:t>
              </a:r>
              <a:r>
                <a:rPr lang="fr-FR" altLang="fr-FR" sz="2400"/>
                <a:t>*</a:t>
              </a:r>
              <a:r>
                <a:rPr lang="fr-FR" altLang="fr-FR" sz="2400">
                  <a:sym typeface="Symbol" pitchFamily="2" charset="2"/>
                </a:rPr>
                <a:t>, I, P</a:t>
              </a:r>
              <a:endParaRPr lang="fr-FR" altLang="fr-FR" sz="2400"/>
            </a:p>
          </p:txBody>
        </p:sp>
        <p:sp>
          <p:nvSpPr>
            <p:cNvPr id="8210" name="Text Box 24">
              <a:extLst>
                <a:ext uri="{FF2B5EF4-FFF2-40B4-BE49-F238E27FC236}">
                  <a16:creationId xmlns:a16="http://schemas.microsoft.com/office/drawing/2014/main" id="{7D37D61C-6EAF-3946-863F-D5ABB0A0A7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3" y="1693"/>
              <a:ext cx="785" cy="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C</a:t>
              </a:r>
              <a:r>
                <a:rPr lang="fr-FR" altLang="fr-FR" sz="2400" baseline="-25000"/>
                <a:t>o</a:t>
              </a:r>
              <a:r>
                <a:rPr lang="fr-FR" altLang="fr-FR" sz="2400"/>
                <a:t>*</a:t>
              </a:r>
              <a:r>
                <a:rPr lang="fr-FR" altLang="fr-FR" sz="2400">
                  <a:sym typeface="Symbol" pitchFamily="2" charset="2"/>
                </a:rPr>
                <a:t>, I, P, </a:t>
              </a:r>
            </a:p>
            <a:p>
              <a:pPr algn="ctr">
                <a:spcBef>
                  <a:spcPct val="0"/>
                </a:spcBef>
              </a:pPr>
              <a:r>
                <a:rPr lang="fr-FR" altLang="fr-FR" sz="2000">
                  <a:sym typeface="Symbol" pitchFamily="2" charset="2"/>
                </a:rPr>
                <a:t>constants</a:t>
              </a:r>
              <a:endParaRPr lang="fr-FR" altLang="fr-FR" sz="2400"/>
            </a:p>
          </p:txBody>
        </p:sp>
        <p:sp>
          <p:nvSpPr>
            <p:cNvPr id="8211" name="Text Box 25">
              <a:extLst>
                <a:ext uri="{FF2B5EF4-FFF2-40B4-BE49-F238E27FC236}">
                  <a16:creationId xmlns:a16="http://schemas.microsoft.com/office/drawing/2014/main" id="{0B00ECC4-DB8D-084F-8DA8-341B78AA5C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59" y="2510"/>
              <a:ext cx="5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Symbol" pitchFamily="2" charset="2"/>
                </a:rPr>
                <a:t>Dn</a:t>
              </a:r>
              <a:r>
                <a:rPr lang="fr-FR" altLang="fr-FR" sz="2400"/>
                <a:t>&lt;0</a:t>
              </a:r>
            </a:p>
          </p:txBody>
        </p:sp>
        <p:sp>
          <p:nvSpPr>
            <p:cNvPr id="8212" name="Text Box 26">
              <a:extLst>
                <a:ext uri="{FF2B5EF4-FFF2-40B4-BE49-F238E27FC236}">
                  <a16:creationId xmlns:a16="http://schemas.microsoft.com/office/drawing/2014/main" id="{33FA6C0F-F8B9-6941-A056-2A55ED6281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3" y="2506"/>
              <a:ext cx="57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Symbol" pitchFamily="2" charset="2"/>
                </a:rPr>
                <a:t>Dn </a:t>
              </a:r>
              <a:r>
                <a:rPr lang="fr-FR" altLang="fr-FR" sz="2400"/>
                <a:t>&gt;0</a:t>
              </a:r>
            </a:p>
          </p:txBody>
        </p:sp>
        <p:sp>
          <p:nvSpPr>
            <p:cNvPr id="8213" name="Rectangle 27">
              <a:extLst>
                <a:ext uri="{FF2B5EF4-FFF2-40B4-BE49-F238E27FC236}">
                  <a16:creationId xmlns:a16="http://schemas.microsoft.com/office/drawing/2014/main" id="{48FF638A-7EC6-9C4A-823C-203570E958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" y="2820"/>
              <a:ext cx="35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X</a:t>
              </a:r>
              <a:r>
                <a:rPr lang="fr-FR" altLang="fr-FR" sz="2400" baseline="-25000"/>
                <a:t>Ae</a:t>
              </a:r>
              <a:endParaRPr lang="fr-FR" altLang="fr-FR" sz="2400"/>
            </a:p>
          </p:txBody>
        </p:sp>
        <p:sp>
          <p:nvSpPr>
            <p:cNvPr id="8214" name="Rectangle 28">
              <a:extLst>
                <a:ext uri="{FF2B5EF4-FFF2-40B4-BE49-F238E27FC236}">
                  <a16:creationId xmlns:a16="http://schemas.microsoft.com/office/drawing/2014/main" id="{969D23DD-F31B-3F40-87CD-59F0D6B43B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7" y="2843"/>
              <a:ext cx="23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ym typeface="Symbol" pitchFamily="2" charset="2"/>
                </a:rPr>
                <a:t></a:t>
              </a:r>
            </a:p>
          </p:txBody>
        </p:sp>
        <p:sp>
          <p:nvSpPr>
            <p:cNvPr id="8215" name="Rectangle 29">
              <a:extLst>
                <a:ext uri="{FF2B5EF4-FFF2-40B4-BE49-F238E27FC236}">
                  <a16:creationId xmlns:a16="http://schemas.microsoft.com/office/drawing/2014/main" id="{00F9972E-724A-B647-ACA5-55F5D85442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0" y="2825"/>
              <a:ext cx="23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ym typeface="Symbol" pitchFamily="2" charset="2"/>
                </a:rPr>
                <a:t></a:t>
              </a:r>
            </a:p>
          </p:txBody>
        </p:sp>
        <p:sp>
          <p:nvSpPr>
            <p:cNvPr id="8216" name="Rectangle 30">
              <a:extLst>
                <a:ext uri="{FF2B5EF4-FFF2-40B4-BE49-F238E27FC236}">
                  <a16:creationId xmlns:a16="http://schemas.microsoft.com/office/drawing/2014/main" id="{970F0825-C900-DD42-A8BE-B3134C0C4D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9" y="2816"/>
              <a:ext cx="23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ym typeface="Symbol" pitchFamily="2" charset="2"/>
                </a:rPr>
                <a:t></a:t>
              </a:r>
            </a:p>
          </p:txBody>
        </p:sp>
        <p:sp>
          <p:nvSpPr>
            <p:cNvPr id="8217" name="Rectangle 31">
              <a:extLst>
                <a:ext uri="{FF2B5EF4-FFF2-40B4-BE49-F238E27FC236}">
                  <a16:creationId xmlns:a16="http://schemas.microsoft.com/office/drawing/2014/main" id="{69BA314D-7E3D-C04D-ACCC-061DCC8E0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8" y="2821"/>
              <a:ext cx="23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ym typeface="Symbol" pitchFamily="2" charset="2"/>
                </a:rPr>
                <a:t></a:t>
              </a:r>
            </a:p>
          </p:txBody>
        </p:sp>
        <p:sp>
          <p:nvSpPr>
            <p:cNvPr id="8218" name="Text Box 32">
              <a:extLst>
                <a:ext uri="{FF2B5EF4-FFF2-40B4-BE49-F238E27FC236}">
                  <a16:creationId xmlns:a16="http://schemas.microsoft.com/office/drawing/2014/main" id="{EC078BCB-59A8-8D48-BFFA-020D06F5B8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49" y="2488"/>
              <a:ext cx="551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Symbol" pitchFamily="2" charset="2"/>
                </a:rPr>
                <a:t>D</a:t>
              </a:r>
              <a:r>
                <a:rPr lang="fr-FR" altLang="fr-FR" sz="2400"/>
                <a:t>H&lt;0</a:t>
              </a:r>
            </a:p>
          </p:txBody>
        </p:sp>
        <p:sp>
          <p:nvSpPr>
            <p:cNvPr id="8219" name="Text Box 33">
              <a:extLst>
                <a:ext uri="{FF2B5EF4-FFF2-40B4-BE49-F238E27FC236}">
                  <a16:creationId xmlns:a16="http://schemas.microsoft.com/office/drawing/2014/main" id="{EB1DC7E5-5957-384C-990A-2AC7CAA61A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7" y="2502"/>
              <a:ext cx="551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Symbol" pitchFamily="2" charset="2"/>
                </a:rPr>
                <a:t>D</a:t>
              </a:r>
              <a:r>
                <a:rPr lang="fr-FR" altLang="fr-FR" sz="2400"/>
                <a:t>H&gt;0</a:t>
              </a:r>
            </a:p>
          </p:txBody>
        </p:sp>
        <p:sp>
          <p:nvSpPr>
            <p:cNvPr id="8220" name="Rectangle 34">
              <a:extLst>
                <a:ext uri="{FF2B5EF4-FFF2-40B4-BE49-F238E27FC236}">
                  <a16:creationId xmlns:a16="http://schemas.microsoft.com/office/drawing/2014/main" id="{9C7535A7-7B6E-7E41-BAD9-142FFD93CA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5" y="2180"/>
              <a:ext cx="32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ym typeface="Symbol" pitchFamily="2" charset="2"/>
                </a:rPr>
                <a:t>T</a:t>
              </a:r>
            </a:p>
          </p:txBody>
        </p:sp>
      </p:grpSp>
      <p:sp>
        <p:nvSpPr>
          <p:cNvPr id="28" name="Rectangle 2">
            <a:extLst>
              <a:ext uri="{FF2B5EF4-FFF2-40B4-BE49-F238E27FC236}">
                <a16:creationId xmlns:a16="http://schemas.microsoft.com/office/drawing/2014/main" id="{A3176607-A0C6-2F47-B149-BBB486AE90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8C7483DC-C49F-F049-97CF-AF5AE99726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4663" y="677863"/>
            <a:ext cx="5537200" cy="5283200"/>
          </a:xfrm>
          <a:prstGeom prst="ellipse">
            <a:avLst/>
          </a:prstGeom>
          <a:solidFill>
            <a:srgbClr val="008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chemeClr val="bg1"/>
                </a:solidFill>
                <a:latin typeface="Times New Roman" panose="02020603050405020304" pitchFamily="18" charset="0"/>
              </a:rPr>
              <a:t>Si l'équilibre d'un système est perturbé par un changement dans un ou plusieurs des facteurs déterminants (comme la température, la pression ou la concentration), le système tend à s'ajuster à un nouvel équilibre en neutralisant autant que possible l'effet du changement.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>
            <a:extLst>
              <a:ext uri="{FF2B5EF4-FFF2-40B4-BE49-F238E27FC236}">
                <a16:creationId xmlns:a16="http://schemas.microsoft.com/office/drawing/2014/main" id="{04B417BB-D3B6-CE43-AF9D-555C0CDEB32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30175" y="1528763"/>
            <a:ext cx="7985125" cy="1143000"/>
          </a:xfrm>
        </p:spPr>
        <p:txBody>
          <a:bodyPr/>
          <a:lstStyle/>
          <a:p>
            <a:pPr marL="12700" indent="-12700" algn="l">
              <a:lnSpc>
                <a:spcPct val="120000"/>
              </a:lnSpc>
            </a:pPr>
            <a:r>
              <a:rPr lang="fr-FR" altLang="fr-FR" sz="3200">
                <a:ea typeface="ＭＳ Ｐゴシック" panose="020B0600070205080204" pitchFamily="34" charset="-128"/>
              </a:rPr>
              <a:t> </a:t>
            </a:r>
            <a:r>
              <a:rPr lang="fr-FR" altLang="fr-FR" sz="2400">
                <a:solidFill>
                  <a:schemeClr val="tx1"/>
                </a:solidFill>
                <a:ea typeface="ＭＳ Ｐゴシック" panose="020B0600070205080204" pitchFamily="34" charset="-128"/>
              </a:rPr>
              <a:t>(</a:t>
            </a:r>
            <a:r>
              <a:rPr lang="en-US" altLang="fr-FR" sz="2400" i="1">
                <a:solidFill>
                  <a:srgbClr val="7030A0"/>
                </a:solidFill>
                <a:ea typeface="ＭＳ Ｐゴシック" panose="020B0600070205080204" pitchFamily="34" charset="-128"/>
              </a:rPr>
              <a:t>Adiabatic reactor</a:t>
            </a:r>
            <a:r>
              <a:rPr lang="fr-FR" altLang="fr-FR" sz="2400">
                <a:solidFill>
                  <a:schemeClr val="tx1"/>
                </a:solidFill>
                <a:ea typeface="ＭＳ Ｐゴシック" panose="020B0600070205080204" pitchFamily="34" charset="-128"/>
              </a:rPr>
              <a:t>)</a:t>
            </a:r>
            <a:r>
              <a:rPr lang="fr-FR" altLang="fr-FR" sz="2400">
                <a:ea typeface="ＭＳ Ｐゴシック" panose="020B0600070205080204" pitchFamily="34" charset="-128"/>
              </a:rPr>
              <a:t>    </a:t>
            </a:r>
            <a:br>
              <a:rPr lang="fr-FR" altLang="fr-FR" sz="2400">
                <a:ea typeface="ＭＳ Ｐゴシック" panose="020B0600070205080204" pitchFamily="34" charset="-128"/>
              </a:rPr>
            </a:br>
            <a:br>
              <a:rPr lang="fr-FR" altLang="fr-FR" sz="2000">
                <a:ea typeface="ＭＳ Ｐゴシック" panose="020B0600070205080204" pitchFamily="34" charset="-128"/>
              </a:rPr>
            </a:br>
            <a:r>
              <a:rPr lang="fr-FR" altLang="fr-FR" sz="3200">
                <a:ea typeface="ＭＳ Ｐゴシック" panose="020B0600070205080204" pitchFamily="34" charset="-128"/>
              </a:rPr>
              <a:t> 	</a:t>
            </a: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331	définition </a:t>
            </a:r>
            <a:r>
              <a:rPr lang="fr-FR" altLang="fr-FR" sz="20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  <p:sp>
        <p:nvSpPr>
          <p:cNvPr id="54274" name="Rectangle 3">
            <a:extLst>
              <a:ext uri="{FF2B5EF4-FFF2-40B4-BE49-F238E27FC236}">
                <a16:creationId xmlns:a16="http://schemas.microsoft.com/office/drawing/2014/main" id="{E90C146A-AFD6-A647-A246-2625854477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40213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54275" name="Text Box 5">
            <a:extLst>
              <a:ext uri="{FF2B5EF4-FFF2-40B4-BE49-F238E27FC236}">
                <a16:creationId xmlns:a16="http://schemas.microsoft.com/office/drawing/2014/main" id="{91300B0B-F2C0-5A4D-9647-60E398360F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325" y="3140075"/>
            <a:ext cx="740092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Un réacteur fonctionne en marche adiabatique lorsqu</a:t>
            </a:r>
            <a:r>
              <a:rPr lang="ja-JP" altLang="fr-FR" sz="2400" b="1">
                <a:solidFill>
                  <a:srgbClr val="336600"/>
                </a:solidFill>
              </a:rPr>
              <a:t>’</a:t>
            </a:r>
            <a:r>
              <a:rPr lang="fr-FR" altLang="ja-JP" sz="2400" b="1">
                <a:solidFill>
                  <a:srgbClr val="336600"/>
                </a:solidFill>
              </a:rPr>
              <a:t>il </a:t>
            </a:r>
          </a:p>
          <a:p>
            <a:pPr algn="ctr"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n</a:t>
            </a:r>
            <a:r>
              <a:rPr lang="ja-JP" altLang="fr-FR" sz="2400" b="1">
                <a:solidFill>
                  <a:srgbClr val="336600"/>
                </a:solidFill>
              </a:rPr>
              <a:t>’</a:t>
            </a:r>
            <a:r>
              <a:rPr lang="fr-FR" altLang="ja-JP" sz="2400" b="1">
                <a:solidFill>
                  <a:srgbClr val="336600"/>
                </a:solidFill>
              </a:rPr>
              <a:t>échange pas de chaleur avec le milieu extérieur </a:t>
            </a:r>
            <a:endParaRPr lang="fr-FR" altLang="fr-FR" sz="2400" b="1">
              <a:solidFill>
                <a:srgbClr val="336600"/>
              </a:solidFill>
            </a:endParaRPr>
          </a:p>
        </p:txBody>
      </p:sp>
      <p:sp>
        <p:nvSpPr>
          <p:cNvPr id="54276" name="Text Box 9">
            <a:extLst>
              <a:ext uri="{FF2B5EF4-FFF2-40B4-BE49-F238E27FC236}">
                <a16:creationId xmlns:a16="http://schemas.microsoft.com/office/drawing/2014/main" id="{DEA29A0D-68C4-4849-88E7-247F6102B7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0750" y="4092575"/>
            <a:ext cx="10699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q  =  0  </a:t>
            </a:r>
          </a:p>
        </p:txBody>
      </p:sp>
      <p:sp>
        <p:nvSpPr>
          <p:cNvPr id="54277" name="Text Box 11">
            <a:extLst>
              <a:ext uri="{FF2B5EF4-FFF2-40B4-BE49-F238E27FC236}">
                <a16:creationId xmlns:a16="http://schemas.microsoft.com/office/drawing/2014/main" id="{8711A604-80B5-BA47-920F-88ABB9C6C8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963" y="4543425"/>
            <a:ext cx="826135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/>
              <a:t>Cas des réacteur industriels à faible rapport surface/volume</a:t>
            </a:r>
          </a:p>
          <a:p>
            <a:pPr algn="ctr">
              <a:spcBef>
                <a:spcPct val="0"/>
              </a:spcBef>
            </a:pPr>
            <a:r>
              <a:rPr lang="fr-FR" altLang="fr-FR" sz="2400">
                <a:sym typeface="Symbol" pitchFamily="2" charset="2"/>
              </a:rPr>
              <a:t> </a:t>
            </a:r>
            <a:r>
              <a:rPr lang="fr-FR" altLang="fr-FR" sz="2000"/>
              <a:t>échange de chaleur négligeable devant la chaleur dégagée par la réaction</a:t>
            </a:r>
            <a:r>
              <a:rPr lang="fr-FR" altLang="fr-FR" sz="2400"/>
              <a:t>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2C83D19-8BA2-CB49-885D-1649BE5217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>
            <a:extLst>
              <a:ext uri="{FF2B5EF4-FFF2-40B4-BE49-F238E27FC236}">
                <a16:creationId xmlns:a16="http://schemas.microsoft.com/office/drawing/2014/main" id="{C101D0A3-E168-B448-9A2F-CDE70CE056C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2035175"/>
            <a:ext cx="7772400" cy="1143000"/>
          </a:xfrm>
        </p:spPr>
        <p:txBody>
          <a:bodyPr/>
          <a:lstStyle/>
          <a:p>
            <a:pPr marL="812800" indent="-812800" algn="l">
              <a:lnSpc>
                <a:spcPct val="120000"/>
              </a:lnSpc>
            </a:pPr>
            <a:r>
              <a:rPr lang="fr-FR" altLang="fr-FR" sz="36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2800">
                <a:solidFill>
                  <a:srgbClr val="40A3D1"/>
                </a:solidFill>
                <a:ea typeface="ＭＳ Ｐゴシック" panose="020B0600070205080204" pitchFamily="34" charset="-128"/>
              </a:rPr>
              <a:t>332	réacteur agité continu en régime permanent  </a:t>
            </a: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  <p:sp>
        <p:nvSpPr>
          <p:cNvPr id="55298" name="Rectangle 3">
            <a:extLst>
              <a:ext uri="{FF2B5EF4-FFF2-40B4-BE49-F238E27FC236}">
                <a16:creationId xmlns:a16="http://schemas.microsoft.com/office/drawing/2014/main" id="{72528C76-83E4-4942-8F22-495F937CED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818063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55299" name="Text Box 4">
            <a:extLst>
              <a:ext uri="{FF2B5EF4-FFF2-40B4-BE49-F238E27FC236}">
                <a16:creationId xmlns:a16="http://schemas.microsoft.com/office/drawing/2014/main" id="{67B682BE-B465-0B4C-88DC-E38D4B6ECD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738" y="3009900"/>
            <a:ext cx="74295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La chaleur dégagée par la réaction chimique est évacuée </a:t>
            </a:r>
          </a:p>
          <a:p>
            <a:pPr algn="ctr"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par le flux convectif  </a:t>
            </a:r>
          </a:p>
        </p:txBody>
      </p:sp>
      <p:graphicFrame>
        <p:nvGraphicFramePr>
          <p:cNvPr id="55300" name="Object 5">
            <a:extLst>
              <a:ext uri="{FF2B5EF4-FFF2-40B4-BE49-F238E27FC236}">
                <a16:creationId xmlns:a16="http://schemas.microsoft.com/office/drawing/2014/main" id="{0918155E-73AF-2645-A1BD-8430CF140A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79575" y="4149725"/>
          <a:ext cx="56388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4" name="Équation" r:id="rId3" imgW="129895600" imgH="18719800" progId="Equation.3">
                  <p:embed/>
                </p:oleObj>
              </mc:Choice>
              <mc:Fallback>
                <p:oleObj name="Équation" r:id="rId3" imgW="129895600" imgH="187198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9575" y="4149725"/>
                        <a:ext cx="5638800" cy="812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0D0AEDEF-01B2-7544-926F-A7DAB9393C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3">
            <a:extLst>
              <a:ext uri="{FF2B5EF4-FFF2-40B4-BE49-F238E27FC236}">
                <a16:creationId xmlns:a16="http://schemas.microsoft.com/office/drawing/2014/main" id="{1362A826-A658-2C48-8A6A-36A7536906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664075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56322" name="Text Box 9">
            <a:extLst>
              <a:ext uri="{FF2B5EF4-FFF2-40B4-BE49-F238E27FC236}">
                <a16:creationId xmlns:a16="http://schemas.microsoft.com/office/drawing/2014/main" id="{86785377-7EC1-0745-9413-91E828210F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263" y="1808163"/>
            <a:ext cx="35147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Bilan sur un réactif clef A: </a:t>
            </a:r>
          </a:p>
        </p:txBody>
      </p:sp>
      <p:sp>
        <p:nvSpPr>
          <p:cNvPr id="56323" name="Text Box 10">
            <a:extLst>
              <a:ext uri="{FF2B5EF4-FFF2-40B4-BE49-F238E27FC236}">
                <a16:creationId xmlns:a16="http://schemas.microsoft.com/office/drawing/2014/main" id="{FACD0363-DBD2-8144-B177-C2EA46256D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" y="2465388"/>
            <a:ext cx="7988300" cy="2474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6731000" algn="ctr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6731000" algn="ctr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6731000" algn="ctr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67310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67310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67310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67310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67310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6731000" algn="ctr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fr-FR" altLang="fr-FR" sz="2400"/>
              <a:t>	flux de 		débit de 		débit 		 flux de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400"/>
              <a:t>	A 	+	production	= 	d </a:t>
            </a:r>
            <a:r>
              <a:rPr lang="ja-JP" altLang="fr-FR" sz="2400"/>
              <a:t>’</a:t>
            </a:r>
            <a:r>
              <a:rPr lang="fr-FR" altLang="ja-JP" sz="2400"/>
              <a:t>accumulation 	+	A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400"/>
              <a:t>	entrant 		chimique 		 de A dans le 		sortant 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fr-FR" altLang="fr-FR" sz="2400"/>
              <a:t>			de A		réacteur 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fr-FR" altLang="fr-FR" sz="2400"/>
              <a:t>	Q</a:t>
            </a:r>
            <a:r>
              <a:rPr lang="fr-FR" altLang="fr-FR" sz="2400" baseline="-25000"/>
              <a:t>o </a:t>
            </a:r>
            <a:r>
              <a:rPr lang="fr-FR" altLang="fr-FR" sz="2400"/>
              <a:t>C</a:t>
            </a:r>
            <a:r>
              <a:rPr lang="fr-FR" altLang="fr-FR" sz="2400" baseline="-25000"/>
              <a:t>Ao</a:t>
            </a:r>
            <a:r>
              <a:rPr lang="fr-FR" altLang="fr-FR" sz="2400"/>
              <a:t> 		- r V 		0		Q</a:t>
            </a:r>
            <a:r>
              <a:rPr lang="fr-FR" altLang="fr-FR" sz="2400" baseline="-25000"/>
              <a:t>o </a:t>
            </a:r>
            <a:r>
              <a:rPr lang="fr-FR" altLang="fr-FR" sz="2400"/>
              <a:t>C</a:t>
            </a:r>
            <a:r>
              <a:rPr lang="fr-FR" altLang="fr-FR" sz="2400" baseline="-25000"/>
              <a:t>Ao</a:t>
            </a:r>
            <a:r>
              <a:rPr lang="fr-FR" altLang="fr-FR" sz="2400"/>
              <a:t> (1–X)</a:t>
            </a:r>
            <a:endParaRPr lang="fr-FR" altLang="fr-FR" sz="2400" baseline="-25000"/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fr-FR" altLang="fr-FR" sz="2400"/>
              <a:t>	</a:t>
            </a:r>
          </a:p>
        </p:txBody>
      </p:sp>
      <p:graphicFrame>
        <p:nvGraphicFramePr>
          <p:cNvPr id="56324" name="Object 11">
            <a:extLst>
              <a:ext uri="{FF2B5EF4-FFF2-40B4-BE49-F238E27FC236}">
                <a16:creationId xmlns:a16="http://schemas.microsoft.com/office/drawing/2014/main" id="{1155C66D-7F8E-F546-A65D-5B64CB243B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62250" y="4770438"/>
          <a:ext cx="29337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8" name="Équation" r:id="rId3" imgW="67589400" imgH="16675100" progId="Equation.3">
                  <p:embed/>
                </p:oleObj>
              </mc:Choice>
              <mc:Fallback>
                <p:oleObj name="Équation" r:id="rId3" imgW="67589400" imgH="166751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62250" y="4770438"/>
                        <a:ext cx="29337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0428D078-3004-0645-B091-9F635F9753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>
            <a:extLst>
              <a:ext uri="{FF2B5EF4-FFF2-40B4-BE49-F238E27FC236}">
                <a16:creationId xmlns:a16="http://schemas.microsoft.com/office/drawing/2014/main" id="{6827B27F-D159-CC4F-BE30-68F6A496E0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467225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aphicFrame>
        <p:nvGraphicFramePr>
          <p:cNvPr id="57346" name="Object 3">
            <a:extLst>
              <a:ext uri="{FF2B5EF4-FFF2-40B4-BE49-F238E27FC236}">
                <a16:creationId xmlns:a16="http://schemas.microsoft.com/office/drawing/2014/main" id="{6CBD0E90-3B80-284E-85CD-42C4D092BD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2975" y="2236788"/>
          <a:ext cx="62992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56" name="Équation" r:id="rId3" imgW="145110200" imgH="18719800" progId="Equation.3">
                  <p:embed/>
                </p:oleObj>
              </mc:Choice>
              <mc:Fallback>
                <p:oleObj name="Équation" r:id="rId3" imgW="145110200" imgH="187198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2975" y="2236788"/>
                        <a:ext cx="6299200" cy="812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47" name="Text Box 4">
            <a:extLst>
              <a:ext uri="{FF2B5EF4-FFF2-40B4-BE49-F238E27FC236}">
                <a16:creationId xmlns:a16="http://schemas.microsoft.com/office/drawing/2014/main" id="{BC9A88C3-E0F5-6643-9BE2-B5662F2079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263" y="1611313"/>
            <a:ext cx="48926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En intégrant cette relation dans [28]:  </a:t>
            </a:r>
          </a:p>
        </p:txBody>
      </p:sp>
      <p:grpSp>
        <p:nvGrpSpPr>
          <p:cNvPr id="2" name="Group 11">
            <a:extLst>
              <a:ext uri="{FF2B5EF4-FFF2-40B4-BE49-F238E27FC236}">
                <a16:creationId xmlns:a16="http://schemas.microsoft.com/office/drawing/2014/main" id="{4FDA9A86-2B1E-BC4C-B206-62759F1402C7}"/>
              </a:ext>
            </a:extLst>
          </p:cNvPr>
          <p:cNvGrpSpPr>
            <a:grpSpLocks/>
          </p:cNvGrpSpPr>
          <p:nvPr/>
        </p:nvGrpSpPr>
        <p:grpSpPr bwMode="auto">
          <a:xfrm>
            <a:off x="644525" y="3611563"/>
            <a:ext cx="7118350" cy="1522412"/>
            <a:chOff x="406" y="2654"/>
            <a:chExt cx="4484" cy="959"/>
          </a:xfrm>
        </p:grpSpPr>
        <p:sp>
          <p:nvSpPr>
            <p:cNvPr id="57351" name="Text Box 7">
              <a:extLst>
                <a:ext uri="{FF2B5EF4-FFF2-40B4-BE49-F238E27FC236}">
                  <a16:creationId xmlns:a16="http://schemas.microsoft.com/office/drawing/2014/main" id="{6A628D15-7519-1C4E-9673-C7588FDC52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5" y="2654"/>
              <a:ext cx="43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Si </a:t>
              </a:r>
              <a:r>
                <a:rPr lang="fr-FR" altLang="fr-FR" sz="2400">
                  <a:latin typeface="Symbol" pitchFamily="2" charset="2"/>
                </a:rPr>
                <a:t>D</a:t>
              </a:r>
              <a:r>
                <a:rPr lang="fr-FR" altLang="fr-FR" sz="2400"/>
                <a:t>H est exprimé par mol de A transformé C</a:t>
              </a:r>
              <a:r>
                <a:rPr lang="fr-FR" altLang="fr-FR" sz="2400" baseline="-25000"/>
                <a:t>Ao</a:t>
              </a:r>
              <a:r>
                <a:rPr lang="fr-FR" altLang="fr-FR" sz="2400"/>
                <a:t> = C</a:t>
              </a:r>
              <a:r>
                <a:rPr lang="fr-FR" altLang="fr-FR" sz="2400" baseline="-25000"/>
                <a:t>o</a:t>
              </a:r>
              <a:r>
                <a:rPr lang="fr-FR" altLang="fr-FR" sz="2400"/>
                <a:t> : </a:t>
              </a:r>
            </a:p>
          </p:txBody>
        </p:sp>
        <p:sp>
          <p:nvSpPr>
            <p:cNvPr id="57352" name="Text Box 8">
              <a:extLst>
                <a:ext uri="{FF2B5EF4-FFF2-40B4-BE49-F238E27FC236}">
                  <a16:creationId xmlns:a16="http://schemas.microsoft.com/office/drawing/2014/main" id="{330243F8-DAEF-1F4D-B600-32320FDD0B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6" y="3002"/>
              <a:ext cx="33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  <a:r>
                <a:rPr lang="fr-FR" altLang="fr-FR" sz="2400"/>
                <a:t>  -  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    =   J X</a:t>
              </a:r>
              <a:r>
                <a:rPr lang="fr-FR" altLang="fr-FR" sz="2400" baseline="-25000"/>
                <a:t>A</a:t>
              </a:r>
              <a:r>
                <a:rPr lang="fr-FR" altLang="fr-FR" sz="2400"/>
                <a:t> 			[30]</a:t>
              </a:r>
            </a:p>
          </p:txBody>
        </p:sp>
        <p:sp>
          <p:nvSpPr>
            <p:cNvPr id="57353" name="Text Box 9">
              <a:extLst>
                <a:ext uri="{FF2B5EF4-FFF2-40B4-BE49-F238E27FC236}">
                  <a16:creationId xmlns:a16="http://schemas.microsoft.com/office/drawing/2014/main" id="{E2EEAE5D-4909-404A-8264-3F10DA0A44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6" y="3322"/>
              <a:ext cx="448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X</a:t>
              </a:r>
              <a:r>
                <a:rPr lang="fr-FR" altLang="fr-FR" sz="2400" baseline="-25000"/>
                <a:t>A</a:t>
              </a:r>
              <a:r>
                <a:rPr lang="fr-FR" altLang="fr-FR" sz="2400"/>
                <a:t> varie linéairement avec la température du réacteur* </a:t>
              </a:r>
            </a:p>
          </p:txBody>
        </p:sp>
      </p:grpSp>
      <p:sp>
        <p:nvSpPr>
          <p:cNvPr id="111626" name="Text Box 10">
            <a:extLst>
              <a:ext uri="{FF2B5EF4-FFF2-40B4-BE49-F238E27FC236}">
                <a16:creationId xmlns:a16="http://schemas.microsoft.com/office/drawing/2014/main" id="{E6CC57A2-0545-A74F-AF6B-A0CEF4C1BC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97013" y="5078413"/>
            <a:ext cx="67516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i="1">
                <a:solidFill>
                  <a:schemeClr val="folHlink"/>
                </a:solidFill>
              </a:rPr>
              <a:t>* Si J reste constant dans le domaine de température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2DA8D30B-6F6A-CB4D-9AB2-4576B4BEA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2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ext Box 4">
            <a:extLst>
              <a:ext uri="{FF2B5EF4-FFF2-40B4-BE49-F238E27FC236}">
                <a16:creationId xmlns:a16="http://schemas.microsoft.com/office/drawing/2014/main" id="{5E670F82-D7A8-2E4B-B176-06E2457A46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263" y="1598613"/>
            <a:ext cx="72850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L'équation [30] est établi avec les hypothèses suivantes:  </a:t>
            </a:r>
          </a:p>
        </p:txBody>
      </p:sp>
      <p:sp>
        <p:nvSpPr>
          <p:cNvPr id="58370" name="Text Box 6">
            <a:extLst>
              <a:ext uri="{FF2B5EF4-FFF2-40B4-BE49-F238E27FC236}">
                <a16:creationId xmlns:a16="http://schemas.microsoft.com/office/drawing/2014/main" id="{05898633-6F7E-B14D-A2E1-94A5266CA5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000" y="2144713"/>
            <a:ext cx="526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T</a:t>
            </a:r>
            <a:r>
              <a:rPr lang="fr-FR" altLang="fr-FR" sz="2400" baseline="-25000"/>
              <a:t>S</a:t>
            </a:r>
            <a:r>
              <a:rPr lang="fr-FR" altLang="fr-FR" sz="2400"/>
              <a:t>  -  T</a:t>
            </a:r>
            <a:r>
              <a:rPr lang="fr-FR" altLang="fr-FR" sz="2400" baseline="-25000"/>
              <a:t>E</a:t>
            </a:r>
            <a:r>
              <a:rPr lang="fr-FR" altLang="fr-FR" sz="2400"/>
              <a:t>     =   J X</a:t>
            </a:r>
            <a:r>
              <a:rPr lang="fr-FR" altLang="fr-FR" sz="2400" baseline="-25000"/>
              <a:t>A</a:t>
            </a:r>
            <a:r>
              <a:rPr lang="fr-FR" altLang="fr-FR" sz="2400"/>
              <a:t> 			[30]</a:t>
            </a:r>
          </a:p>
        </p:txBody>
      </p:sp>
      <p:grpSp>
        <p:nvGrpSpPr>
          <p:cNvPr id="2" name="Group 15">
            <a:extLst>
              <a:ext uri="{FF2B5EF4-FFF2-40B4-BE49-F238E27FC236}">
                <a16:creationId xmlns:a16="http://schemas.microsoft.com/office/drawing/2014/main" id="{469F4244-B39F-BC47-8BBC-5FD044925689}"/>
              </a:ext>
            </a:extLst>
          </p:cNvPr>
          <p:cNvGrpSpPr>
            <a:grpSpLocks/>
          </p:cNvGrpSpPr>
          <p:nvPr/>
        </p:nvGrpSpPr>
        <p:grpSpPr bwMode="auto">
          <a:xfrm>
            <a:off x="739775" y="2614613"/>
            <a:ext cx="8027988" cy="2874962"/>
            <a:chOff x="466" y="2034"/>
            <a:chExt cx="5057" cy="1811"/>
          </a:xfrm>
        </p:grpSpPr>
        <p:sp>
          <p:nvSpPr>
            <p:cNvPr id="58373" name="Text Box 9">
              <a:extLst>
                <a:ext uri="{FF2B5EF4-FFF2-40B4-BE49-F238E27FC236}">
                  <a16:creationId xmlns:a16="http://schemas.microsoft.com/office/drawing/2014/main" id="{0C47D981-C6CE-3440-8359-A70C2A26B1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8" y="2330"/>
              <a:ext cx="143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Réaction unique </a:t>
              </a:r>
            </a:p>
          </p:txBody>
        </p:sp>
        <p:sp>
          <p:nvSpPr>
            <p:cNvPr id="58374" name="Text Box 10">
              <a:extLst>
                <a:ext uri="{FF2B5EF4-FFF2-40B4-BE49-F238E27FC236}">
                  <a16:creationId xmlns:a16="http://schemas.microsoft.com/office/drawing/2014/main" id="{7D51CE19-8E1C-C74F-B313-2D462E4021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11" y="2034"/>
              <a:ext cx="1666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336600"/>
                  </a:solidFill>
                </a:rPr>
                <a:t>Régime permanent </a:t>
              </a:r>
            </a:p>
          </p:txBody>
        </p:sp>
        <p:sp>
          <p:nvSpPr>
            <p:cNvPr id="58375" name="Text Box 11">
              <a:extLst>
                <a:ext uri="{FF2B5EF4-FFF2-40B4-BE49-F238E27FC236}">
                  <a16:creationId xmlns:a16="http://schemas.microsoft.com/office/drawing/2014/main" id="{9A9CB507-B233-7B4D-8A98-6ABBAA9902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3" y="2682"/>
              <a:ext cx="74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CC0000"/>
                  </a:solidFill>
                </a:rPr>
                <a:t>Idéalité </a:t>
              </a:r>
            </a:p>
          </p:txBody>
        </p:sp>
        <p:sp>
          <p:nvSpPr>
            <p:cNvPr id="58376" name="Text Box 12">
              <a:extLst>
                <a:ext uri="{FF2B5EF4-FFF2-40B4-BE49-F238E27FC236}">
                  <a16:creationId xmlns:a16="http://schemas.microsoft.com/office/drawing/2014/main" id="{C5FC7456-B923-D247-B4C6-40D9AC945F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" y="3322"/>
              <a:ext cx="3546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40A3D1"/>
                  </a:solidFill>
                </a:rPr>
                <a:t>Capacités calorifiques constantes </a:t>
              </a:r>
            </a:p>
            <a:p>
              <a:pPr algn="ctr">
                <a:spcBef>
                  <a:spcPct val="0"/>
                </a:spcBef>
              </a:pPr>
              <a:r>
                <a:rPr lang="fr-FR" altLang="fr-FR" sz="2400"/>
                <a:t>dans le domaine de température considéré </a:t>
              </a:r>
              <a:endParaRPr lang="fr-FR" altLang="fr-FR" sz="2400">
                <a:solidFill>
                  <a:srgbClr val="0099FF"/>
                </a:solidFill>
              </a:endParaRPr>
            </a:p>
          </p:txBody>
        </p:sp>
        <p:sp>
          <p:nvSpPr>
            <p:cNvPr id="58377" name="Text Box 13">
              <a:extLst>
                <a:ext uri="{FF2B5EF4-FFF2-40B4-BE49-F238E27FC236}">
                  <a16:creationId xmlns:a16="http://schemas.microsoft.com/office/drawing/2014/main" id="{88779903-19E5-C647-BC67-86C205CA04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6" y="2506"/>
              <a:ext cx="300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>
                  <a:solidFill>
                    <a:schemeClr val="bg2"/>
                  </a:solidFill>
                </a:rPr>
                <a:t>Réacteur parfaitement agité continu </a:t>
              </a:r>
            </a:p>
          </p:txBody>
        </p:sp>
        <p:sp>
          <p:nvSpPr>
            <p:cNvPr id="58378" name="Text Box 14">
              <a:extLst>
                <a:ext uri="{FF2B5EF4-FFF2-40B4-BE49-F238E27FC236}">
                  <a16:creationId xmlns:a16="http://schemas.microsoft.com/office/drawing/2014/main" id="{97DA560F-E110-BD49-ADC1-6148EA037C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7" y="2954"/>
              <a:ext cx="2323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FF9900"/>
                  </a:solidFill>
                </a:rPr>
                <a:t>Mise en œuvre adiabatique </a:t>
              </a:r>
            </a:p>
          </p:txBody>
        </p:sp>
      </p:grpSp>
      <p:sp>
        <p:nvSpPr>
          <p:cNvPr id="12" name="Rectangle 2">
            <a:extLst>
              <a:ext uri="{FF2B5EF4-FFF2-40B4-BE49-F238E27FC236}">
                <a16:creationId xmlns:a16="http://schemas.microsoft.com/office/drawing/2014/main" id="{B75D39EA-32AD-7F4F-AC8B-212CAB0AD9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393" name="Object 2">
            <a:extLst>
              <a:ext uri="{FF2B5EF4-FFF2-40B4-BE49-F238E27FC236}">
                <a16:creationId xmlns:a16="http://schemas.microsoft.com/office/drawing/2014/main" id="{70C01A17-C0F5-E44B-9439-8283948F1F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4213" y="1862138"/>
          <a:ext cx="7623175" cy="4332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0" name="Feuille de calcul" r:id="rId3" imgW="10883900" imgH="6756400" progId="Excel.Sheet.8">
                  <p:embed/>
                </p:oleObj>
              </mc:Choice>
              <mc:Fallback>
                <p:oleObj name="Feuille de calcul" r:id="rId3" imgW="10883900" imgH="67564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1862138"/>
                        <a:ext cx="7623175" cy="4332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7763" name="Object 3">
            <a:extLst>
              <a:ext uri="{FF2B5EF4-FFF2-40B4-BE49-F238E27FC236}">
                <a16:creationId xmlns:a16="http://schemas.microsoft.com/office/drawing/2014/main" id="{CF62B2E0-7946-3047-A33B-7B377A110E3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89313" y="876300"/>
          <a:ext cx="15875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1" name="Équation" r:id="rId5" imgW="36576000" imgH="18427700" progId="Equation.3">
                  <p:embed/>
                </p:oleObj>
              </mc:Choice>
              <mc:Fallback>
                <p:oleObj name="Équation" r:id="rId5" imgW="36576000" imgH="184277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89313" y="876300"/>
                        <a:ext cx="1587500" cy="8001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9395" name="Text Box 4">
            <a:extLst>
              <a:ext uri="{FF2B5EF4-FFF2-40B4-BE49-F238E27FC236}">
                <a16:creationId xmlns:a16="http://schemas.microsoft.com/office/drawing/2014/main" id="{83CBE210-9D47-B84D-B456-9CE1F951BA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3025"/>
            <a:ext cx="683895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Bilan de matière dans un réacteur agité,</a:t>
            </a:r>
          </a:p>
          <a:p>
            <a:pPr>
              <a:spcBef>
                <a:spcPct val="0"/>
              </a:spcBef>
            </a:pPr>
            <a:r>
              <a:rPr lang="fr-FR" altLang="fr-FR" sz="2400"/>
              <a:t>		</a:t>
            </a:r>
            <a:r>
              <a:rPr lang="fr-FR" altLang="fr-FR" sz="2000" i="1"/>
              <a:t>par exemple pour une réaction du premier ordre:</a:t>
            </a:r>
            <a:r>
              <a:rPr lang="fr-FR" altLang="fr-FR" sz="240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Text Box 4">
            <a:extLst>
              <a:ext uri="{FF2B5EF4-FFF2-40B4-BE49-F238E27FC236}">
                <a16:creationId xmlns:a16="http://schemas.microsoft.com/office/drawing/2014/main" id="{8C1FDED2-0EE7-D14B-A493-829E09BCED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2738" y="1616075"/>
            <a:ext cx="47164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rgbClr val="FF9900"/>
                </a:solidFill>
              </a:rPr>
              <a:t>Les bilans de matière et de chaleur </a:t>
            </a:r>
          </a:p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rgbClr val="FF9900"/>
                </a:solidFill>
              </a:rPr>
              <a:t>doivent être vérifiés simultanément </a:t>
            </a:r>
          </a:p>
        </p:txBody>
      </p:sp>
      <p:grpSp>
        <p:nvGrpSpPr>
          <p:cNvPr id="2" name="Group 17">
            <a:extLst>
              <a:ext uri="{FF2B5EF4-FFF2-40B4-BE49-F238E27FC236}">
                <a16:creationId xmlns:a16="http://schemas.microsoft.com/office/drawing/2014/main" id="{69089E74-DD41-7945-A11D-E0AD2755CEEA}"/>
              </a:ext>
            </a:extLst>
          </p:cNvPr>
          <p:cNvGrpSpPr>
            <a:grpSpLocks/>
          </p:cNvGrpSpPr>
          <p:nvPr/>
        </p:nvGrpSpPr>
        <p:grpSpPr bwMode="auto">
          <a:xfrm>
            <a:off x="5207000" y="3073400"/>
            <a:ext cx="3506788" cy="747713"/>
            <a:chOff x="3280" y="2232"/>
            <a:chExt cx="2209" cy="471"/>
          </a:xfrm>
        </p:grpSpPr>
        <p:sp>
          <p:nvSpPr>
            <p:cNvPr id="60433" name="Text Box 8">
              <a:extLst>
                <a:ext uri="{FF2B5EF4-FFF2-40B4-BE49-F238E27FC236}">
                  <a16:creationId xmlns:a16="http://schemas.microsoft.com/office/drawing/2014/main" id="{E53C1511-5D5B-154F-8489-BB38496D42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52" y="2257"/>
              <a:ext cx="2037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CC0000"/>
                  </a:solidFill>
                </a:rPr>
                <a:t>Courbe iso-temps de passage</a:t>
              </a:r>
            </a:p>
            <a:p>
              <a:pPr algn="ctr">
                <a:spcBef>
                  <a:spcPct val="0"/>
                </a:spcBef>
              </a:pPr>
              <a:r>
                <a:rPr lang="fr-FR" altLang="fr-FR" sz="1800"/>
                <a:t>(</a:t>
              </a:r>
              <a:r>
                <a:rPr lang="en-US" altLang="fr-FR" sz="1800" i="1">
                  <a:solidFill>
                    <a:srgbClr val="7030A0"/>
                  </a:solidFill>
                </a:rPr>
                <a:t>material balance</a:t>
              </a:r>
              <a:r>
                <a:rPr lang="fr-FR" altLang="fr-FR" sz="1800"/>
                <a:t>)</a:t>
              </a:r>
              <a:r>
                <a:rPr lang="fr-FR" altLang="fr-FR" sz="2000">
                  <a:solidFill>
                    <a:srgbClr val="CC0000"/>
                  </a:solidFill>
                </a:rPr>
                <a:t> </a:t>
              </a:r>
            </a:p>
          </p:txBody>
        </p:sp>
        <p:sp>
          <p:nvSpPr>
            <p:cNvPr id="60434" name="Line 10">
              <a:extLst>
                <a:ext uri="{FF2B5EF4-FFF2-40B4-BE49-F238E27FC236}">
                  <a16:creationId xmlns:a16="http://schemas.microsoft.com/office/drawing/2014/main" id="{7236A683-03AE-C445-9773-B67504CC624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80" y="2232"/>
              <a:ext cx="208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3" name="Group 18">
            <a:extLst>
              <a:ext uri="{FF2B5EF4-FFF2-40B4-BE49-F238E27FC236}">
                <a16:creationId xmlns:a16="http://schemas.microsoft.com/office/drawing/2014/main" id="{97C76F3B-5FEF-5143-87BA-794DE514627F}"/>
              </a:ext>
            </a:extLst>
          </p:cNvPr>
          <p:cNvGrpSpPr>
            <a:grpSpLocks/>
          </p:cNvGrpSpPr>
          <p:nvPr/>
        </p:nvGrpSpPr>
        <p:grpSpPr bwMode="auto">
          <a:xfrm>
            <a:off x="2717800" y="2794000"/>
            <a:ext cx="5581650" cy="2425700"/>
            <a:chOff x="1712" y="2056"/>
            <a:chExt cx="3516" cy="1528"/>
          </a:xfrm>
        </p:grpSpPr>
        <p:sp>
          <p:nvSpPr>
            <p:cNvPr id="60431" name="Line 11">
              <a:extLst>
                <a:ext uri="{FF2B5EF4-FFF2-40B4-BE49-F238E27FC236}">
                  <a16:creationId xmlns:a16="http://schemas.microsoft.com/office/drawing/2014/main" id="{63F5C72E-96AE-AC4D-9121-DD38E4F7AB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12" y="2056"/>
              <a:ext cx="880" cy="1528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0432" name="Text Box 12">
              <a:extLst>
                <a:ext uri="{FF2B5EF4-FFF2-40B4-BE49-F238E27FC236}">
                  <a16:creationId xmlns:a16="http://schemas.microsoft.com/office/drawing/2014/main" id="{43E84E62-4E94-6347-8BEF-51C915243D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8" y="2761"/>
              <a:ext cx="2790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336600"/>
                  </a:solidFill>
                </a:rPr>
                <a:t>Trajectoire adiabatique (</a:t>
              </a:r>
              <a:r>
                <a:rPr lang="fr-FR" altLang="fr-FR" sz="1800" i="1">
                  <a:solidFill>
                    <a:srgbClr val="7030A0"/>
                  </a:solidFill>
                </a:rPr>
                <a:t>adiabatic line</a:t>
              </a:r>
              <a:r>
                <a:rPr lang="fr-FR" altLang="fr-FR" sz="1800" i="1"/>
                <a:t>) </a:t>
              </a:r>
              <a:endParaRPr lang="fr-FR" altLang="fr-FR" sz="2000" i="1"/>
            </a:p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336600"/>
                  </a:solidFill>
                </a:rPr>
                <a:t>cas d'une réaction endothermique, J&lt;0)  </a:t>
              </a:r>
            </a:p>
          </p:txBody>
        </p:sp>
      </p:grpSp>
      <p:grpSp>
        <p:nvGrpSpPr>
          <p:cNvPr id="4" name="Group 22">
            <a:extLst>
              <a:ext uri="{FF2B5EF4-FFF2-40B4-BE49-F238E27FC236}">
                <a16:creationId xmlns:a16="http://schemas.microsoft.com/office/drawing/2014/main" id="{4926F74B-9C83-824B-AF10-88038A629D81}"/>
              </a:ext>
            </a:extLst>
          </p:cNvPr>
          <p:cNvGrpSpPr>
            <a:grpSpLocks/>
          </p:cNvGrpSpPr>
          <p:nvPr/>
        </p:nvGrpSpPr>
        <p:grpSpPr bwMode="auto">
          <a:xfrm>
            <a:off x="1169988" y="2489200"/>
            <a:ext cx="4749800" cy="3221038"/>
            <a:chOff x="737" y="1864"/>
            <a:chExt cx="2992" cy="2029"/>
          </a:xfrm>
        </p:grpSpPr>
        <p:grpSp>
          <p:nvGrpSpPr>
            <p:cNvPr id="60425" name="Group 16">
              <a:extLst>
                <a:ext uri="{FF2B5EF4-FFF2-40B4-BE49-F238E27FC236}">
                  <a16:creationId xmlns:a16="http://schemas.microsoft.com/office/drawing/2014/main" id="{E3F01B8A-4CC0-E64F-AE3D-15D6357137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7" y="1864"/>
              <a:ext cx="2992" cy="1904"/>
              <a:chOff x="737" y="1864"/>
              <a:chExt cx="2992" cy="1904"/>
            </a:xfrm>
          </p:grpSpPr>
          <p:sp>
            <p:nvSpPr>
              <p:cNvPr id="60428" name="Line 5">
                <a:extLst>
                  <a:ext uri="{FF2B5EF4-FFF2-40B4-BE49-F238E27FC236}">
                    <a16:creationId xmlns:a16="http://schemas.microsoft.com/office/drawing/2014/main" id="{6BEDDB48-275A-684D-96DE-92A344C0F2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0" y="1864"/>
                <a:ext cx="0" cy="190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stealth" w="lg" len="med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60429" name="Line 6">
                <a:extLst>
                  <a:ext uri="{FF2B5EF4-FFF2-40B4-BE49-F238E27FC236}">
                    <a16:creationId xmlns:a16="http://schemas.microsoft.com/office/drawing/2014/main" id="{7F3B3FF4-1E7A-0742-85D6-87DB25D309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5400000">
                <a:off x="2232" y="2087"/>
                <a:ext cx="2" cy="29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stealth" w="lg" len="med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60430" name="Freeform 7">
                <a:extLst>
                  <a:ext uri="{FF2B5EF4-FFF2-40B4-BE49-F238E27FC236}">
                    <a16:creationId xmlns:a16="http://schemas.microsoft.com/office/drawing/2014/main" id="{E9926716-6131-5147-B15C-0D6C5F517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" y="2205"/>
                <a:ext cx="2375" cy="1379"/>
              </a:xfrm>
              <a:custGeom>
                <a:avLst/>
                <a:gdLst>
                  <a:gd name="T0" fmla="*/ 0 w 2375"/>
                  <a:gd name="T1" fmla="*/ 1379 h 1379"/>
                  <a:gd name="T2" fmla="*/ 424 w 2375"/>
                  <a:gd name="T3" fmla="*/ 1331 h 1379"/>
                  <a:gd name="T4" fmla="*/ 624 w 2375"/>
                  <a:gd name="T5" fmla="*/ 1267 h 1379"/>
                  <a:gd name="T6" fmla="*/ 784 w 2375"/>
                  <a:gd name="T7" fmla="*/ 1131 h 1379"/>
                  <a:gd name="T8" fmla="*/ 856 w 2375"/>
                  <a:gd name="T9" fmla="*/ 851 h 1379"/>
                  <a:gd name="T10" fmla="*/ 936 w 2375"/>
                  <a:gd name="T11" fmla="*/ 531 h 1379"/>
                  <a:gd name="T12" fmla="*/ 984 w 2375"/>
                  <a:gd name="T13" fmla="*/ 275 h 1379"/>
                  <a:gd name="T14" fmla="*/ 1096 w 2375"/>
                  <a:gd name="T15" fmla="*/ 67 h 1379"/>
                  <a:gd name="T16" fmla="*/ 1304 w 2375"/>
                  <a:gd name="T17" fmla="*/ 11 h 1379"/>
                  <a:gd name="T18" fmla="*/ 2208 w 2375"/>
                  <a:gd name="T19" fmla="*/ 3 h 1379"/>
                  <a:gd name="T20" fmla="*/ 2304 w 2375"/>
                  <a:gd name="T21" fmla="*/ 3 h 137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75"/>
                  <a:gd name="T34" fmla="*/ 0 h 1379"/>
                  <a:gd name="T35" fmla="*/ 2375 w 2375"/>
                  <a:gd name="T36" fmla="*/ 1379 h 137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75" h="1379">
                    <a:moveTo>
                      <a:pt x="0" y="1379"/>
                    </a:moveTo>
                    <a:cubicBezTo>
                      <a:pt x="160" y="1364"/>
                      <a:pt x="320" y="1350"/>
                      <a:pt x="424" y="1331"/>
                    </a:cubicBezTo>
                    <a:cubicBezTo>
                      <a:pt x="528" y="1312"/>
                      <a:pt x="564" y="1300"/>
                      <a:pt x="624" y="1267"/>
                    </a:cubicBezTo>
                    <a:cubicBezTo>
                      <a:pt x="684" y="1234"/>
                      <a:pt x="745" y="1200"/>
                      <a:pt x="784" y="1131"/>
                    </a:cubicBezTo>
                    <a:cubicBezTo>
                      <a:pt x="823" y="1062"/>
                      <a:pt x="831" y="951"/>
                      <a:pt x="856" y="851"/>
                    </a:cubicBezTo>
                    <a:cubicBezTo>
                      <a:pt x="881" y="751"/>
                      <a:pt x="915" y="627"/>
                      <a:pt x="936" y="531"/>
                    </a:cubicBezTo>
                    <a:cubicBezTo>
                      <a:pt x="957" y="435"/>
                      <a:pt x="957" y="352"/>
                      <a:pt x="984" y="275"/>
                    </a:cubicBezTo>
                    <a:cubicBezTo>
                      <a:pt x="1011" y="198"/>
                      <a:pt x="1043" y="111"/>
                      <a:pt x="1096" y="67"/>
                    </a:cubicBezTo>
                    <a:cubicBezTo>
                      <a:pt x="1149" y="23"/>
                      <a:pt x="1119" y="22"/>
                      <a:pt x="1304" y="11"/>
                    </a:cubicBezTo>
                    <a:cubicBezTo>
                      <a:pt x="1489" y="0"/>
                      <a:pt x="2041" y="4"/>
                      <a:pt x="2208" y="3"/>
                    </a:cubicBezTo>
                    <a:cubicBezTo>
                      <a:pt x="2375" y="2"/>
                      <a:pt x="2339" y="2"/>
                      <a:pt x="2304" y="3"/>
                    </a:cubicBezTo>
                  </a:path>
                </a:pathLst>
              </a:custGeom>
              <a:noFill/>
              <a:ln w="28575" cap="flat" cmpd="sng">
                <a:solidFill>
                  <a:srgbClr val="CC0000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</p:grpSp>
        <p:sp>
          <p:nvSpPr>
            <p:cNvPr id="60426" name="Text Box 20">
              <a:extLst>
                <a:ext uri="{FF2B5EF4-FFF2-40B4-BE49-F238E27FC236}">
                  <a16:creationId xmlns:a16="http://schemas.microsoft.com/office/drawing/2014/main" id="{01CBF5EF-E380-D64A-BA15-08C56F4254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38" y="1866"/>
              <a:ext cx="21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X</a:t>
              </a:r>
            </a:p>
          </p:txBody>
        </p:sp>
        <p:sp>
          <p:nvSpPr>
            <p:cNvPr id="60427" name="Text Box 21">
              <a:extLst>
                <a:ext uri="{FF2B5EF4-FFF2-40B4-BE49-F238E27FC236}">
                  <a16:creationId xmlns:a16="http://schemas.microsoft.com/office/drawing/2014/main" id="{DF6DC3B8-58B5-F948-BD71-D24C3A97CA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78" y="3602"/>
              <a:ext cx="211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</a:p>
          </p:txBody>
        </p:sp>
      </p:grpSp>
      <p:grpSp>
        <p:nvGrpSpPr>
          <p:cNvPr id="6" name="Group 19">
            <a:extLst>
              <a:ext uri="{FF2B5EF4-FFF2-40B4-BE49-F238E27FC236}">
                <a16:creationId xmlns:a16="http://schemas.microsoft.com/office/drawing/2014/main" id="{5A50F7C3-1F86-434B-90E5-1211270A3673}"/>
              </a:ext>
            </a:extLst>
          </p:cNvPr>
          <p:cNvGrpSpPr>
            <a:grpSpLocks/>
          </p:cNvGrpSpPr>
          <p:nvPr/>
        </p:nvGrpSpPr>
        <p:grpSpPr bwMode="auto">
          <a:xfrm>
            <a:off x="3073400" y="3454400"/>
            <a:ext cx="5137150" cy="1658938"/>
            <a:chOff x="1936" y="2472"/>
            <a:chExt cx="3236" cy="1045"/>
          </a:xfrm>
        </p:grpSpPr>
        <p:sp>
          <p:nvSpPr>
            <p:cNvPr id="60423" name="Text Box 13">
              <a:extLst>
                <a:ext uri="{FF2B5EF4-FFF2-40B4-BE49-F238E27FC236}">
                  <a16:creationId xmlns:a16="http://schemas.microsoft.com/office/drawing/2014/main" id="{3D095386-535F-4548-AD6A-B4752AF99D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9" y="3226"/>
              <a:ext cx="2283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40A3D1"/>
                  </a:solidFill>
                </a:rPr>
                <a:t>Point d'intersection unique </a:t>
              </a:r>
            </a:p>
          </p:txBody>
        </p:sp>
        <p:sp>
          <p:nvSpPr>
            <p:cNvPr id="60424" name="Oval 15">
              <a:extLst>
                <a:ext uri="{FF2B5EF4-FFF2-40B4-BE49-F238E27FC236}">
                  <a16:creationId xmlns:a16="http://schemas.microsoft.com/office/drawing/2014/main" id="{FF8D0BE5-3801-8A43-8692-6528DE5ABB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6" y="2472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</p:grpSp>
      <p:sp>
        <p:nvSpPr>
          <p:cNvPr id="19" name="Rectangle 2">
            <a:extLst>
              <a:ext uri="{FF2B5EF4-FFF2-40B4-BE49-F238E27FC236}">
                <a16:creationId xmlns:a16="http://schemas.microsoft.com/office/drawing/2014/main" id="{A6199EDD-7B6E-7A4D-AA22-EC4A2AF959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ext Box 2">
            <a:extLst>
              <a:ext uri="{FF2B5EF4-FFF2-40B4-BE49-F238E27FC236}">
                <a16:creationId xmlns:a16="http://schemas.microsoft.com/office/drawing/2014/main" id="{344E9BC6-0F01-1448-8B9C-D98662B420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2738" y="1733550"/>
            <a:ext cx="47164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rgbClr val="FF9900"/>
                </a:solidFill>
              </a:rPr>
              <a:t>Les bilans de matière et de chaleur </a:t>
            </a:r>
          </a:p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rgbClr val="FF9900"/>
                </a:solidFill>
              </a:rPr>
              <a:t>doivent être vérifiés simultanément 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F77BCA42-4F4D-BC4F-8EBA-D8AC59E5834B}"/>
              </a:ext>
            </a:extLst>
          </p:cNvPr>
          <p:cNvGrpSpPr>
            <a:grpSpLocks/>
          </p:cNvGrpSpPr>
          <p:nvPr/>
        </p:nvGrpSpPr>
        <p:grpSpPr bwMode="auto">
          <a:xfrm>
            <a:off x="5207000" y="3190875"/>
            <a:ext cx="3535363" cy="439738"/>
            <a:chOff x="3280" y="2232"/>
            <a:chExt cx="2227" cy="277"/>
          </a:xfrm>
        </p:grpSpPr>
        <p:sp>
          <p:nvSpPr>
            <p:cNvPr id="62481" name="Text Box 8">
              <a:extLst>
                <a:ext uri="{FF2B5EF4-FFF2-40B4-BE49-F238E27FC236}">
                  <a16:creationId xmlns:a16="http://schemas.microsoft.com/office/drawing/2014/main" id="{7DF428BB-38FE-F144-B26E-DC5EABBA38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4" y="2257"/>
              <a:ext cx="2073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CC0000"/>
                  </a:solidFill>
                </a:rPr>
                <a:t>Courbe iso-temps de passage </a:t>
              </a:r>
            </a:p>
          </p:txBody>
        </p:sp>
        <p:sp>
          <p:nvSpPr>
            <p:cNvPr id="62482" name="Line 9">
              <a:extLst>
                <a:ext uri="{FF2B5EF4-FFF2-40B4-BE49-F238E27FC236}">
                  <a16:creationId xmlns:a16="http://schemas.microsoft.com/office/drawing/2014/main" id="{4578B5B4-DD0C-E040-8C47-E5E01AAD04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80" y="2232"/>
              <a:ext cx="208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3" name="Group 18">
            <a:extLst>
              <a:ext uri="{FF2B5EF4-FFF2-40B4-BE49-F238E27FC236}">
                <a16:creationId xmlns:a16="http://schemas.microsoft.com/office/drawing/2014/main" id="{DF372769-D486-AD42-9FD9-2E6EC57C14A9}"/>
              </a:ext>
            </a:extLst>
          </p:cNvPr>
          <p:cNvGrpSpPr>
            <a:grpSpLocks/>
          </p:cNvGrpSpPr>
          <p:nvPr/>
        </p:nvGrpSpPr>
        <p:grpSpPr bwMode="auto">
          <a:xfrm>
            <a:off x="2387600" y="2962275"/>
            <a:ext cx="5573713" cy="2336800"/>
            <a:chOff x="1504" y="2088"/>
            <a:chExt cx="3511" cy="1472"/>
          </a:xfrm>
        </p:grpSpPr>
        <p:sp>
          <p:nvSpPr>
            <p:cNvPr id="62479" name="Text Box 12">
              <a:extLst>
                <a:ext uri="{FF2B5EF4-FFF2-40B4-BE49-F238E27FC236}">
                  <a16:creationId xmlns:a16="http://schemas.microsoft.com/office/drawing/2014/main" id="{2EC69316-4E4D-AE4E-BFB6-67A73D2708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6" y="2761"/>
              <a:ext cx="2369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336600"/>
                  </a:solidFill>
                </a:rPr>
                <a:t>Trajectoire adiabatique (cas d'une </a:t>
              </a:r>
            </a:p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336600"/>
                  </a:solidFill>
                </a:rPr>
                <a:t>réaction exothermique, J&gt;0)  </a:t>
              </a:r>
            </a:p>
          </p:txBody>
        </p:sp>
        <p:sp>
          <p:nvSpPr>
            <p:cNvPr id="62480" name="Line 13">
              <a:extLst>
                <a:ext uri="{FF2B5EF4-FFF2-40B4-BE49-F238E27FC236}">
                  <a16:creationId xmlns:a16="http://schemas.microsoft.com/office/drawing/2014/main" id="{A2C92CD7-168D-724B-A837-B483F4031ED3}"/>
                </a:ext>
              </a:extLst>
            </p:cNvPr>
            <p:cNvSpPr>
              <a:spLocks noChangeShapeType="1"/>
            </p:cNvSpPr>
            <p:nvPr/>
          </p:nvSpPr>
          <p:spPr bwMode="auto">
            <a:xfrm rot="20007692" flipV="1">
              <a:off x="1504" y="2088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4" name="Group 20">
            <a:extLst>
              <a:ext uri="{FF2B5EF4-FFF2-40B4-BE49-F238E27FC236}">
                <a16:creationId xmlns:a16="http://schemas.microsoft.com/office/drawing/2014/main" id="{5D6DC49D-B4B1-A849-B456-FDC08A8C0035}"/>
              </a:ext>
            </a:extLst>
          </p:cNvPr>
          <p:cNvGrpSpPr>
            <a:grpSpLocks/>
          </p:cNvGrpSpPr>
          <p:nvPr/>
        </p:nvGrpSpPr>
        <p:grpSpPr bwMode="auto">
          <a:xfrm>
            <a:off x="1169988" y="2606675"/>
            <a:ext cx="4749800" cy="3221038"/>
            <a:chOff x="737" y="1864"/>
            <a:chExt cx="2992" cy="2029"/>
          </a:xfrm>
        </p:grpSpPr>
        <p:grpSp>
          <p:nvGrpSpPr>
            <p:cNvPr id="62473" name="Group 21">
              <a:extLst>
                <a:ext uri="{FF2B5EF4-FFF2-40B4-BE49-F238E27FC236}">
                  <a16:creationId xmlns:a16="http://schemas.microsoft.com/office/drawing/2014/main" id="{F4513CE5-9980-704D-8C88-D565161C36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7" y="1864"/>
              <a:ext cx="2992" cy="1904"/>
              <a:chOff x="737" y="1864"/>
              <a:chExt cx="2992" cy="1904"/>
            </a:xfrm>
          </p:grpSpPr>
          <p:sp>
            <p:nvSpPr>
              <p:cNvPr id="62476" name="Line 22">
                <a:extLst>
                  <a:ext uri="{FF2B5EF4-FFF2-40B4-BE49-F238E27FC236}">
                    <a16:creationId xmlns:a16="http://schemas.microsoft.com/office/drawing/2014/main" id="{E7E41C57-159E-6D44-8F10-31B34762E8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0" y="1864"/>
                <a:ext cx="0" cy="190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stealth" w="lg" len="med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62477" name="Line 23">
                <a:extLst>
                  <a:ext uri="{FF2B5EF4-FFF2-40B4-BE49-F238E27FC236}">
                    <a16:creationId xmlns:a16="http://schemas.microsoft.com/office/drawing/2014/main" id="{A4055C94-06D3-5147-BC58-C61B25BFD4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5400000">
                <a:off x="2232" y="2087"/>
                <a:ext cx="2" cy="29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stealth" w="lg" len="med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62478" name="Freeform 24">
                <a:extLst>
                  <a:ext uri="{FF2B5EF4-FFF2-40B4-BE49-F238E27FC236}">
                    <a16:creationId xmlns:a16="http://schemas.microsoft.com/office/drawing/2014/main" id="{1D8996F0-700C-3941-9CE4-0538894608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" y="2205"/>
                <a:ext cx="2375" cy="1379"/>
              </a:xfrm>
              <a:custGeom>
                <a:avLst/>
                <a:gdLst>
                  <a:gd name="T0" fmla="*/ 0 w 2375"/>
                  <a:gd name="T1" fmla="*/ 1379 h 1379"/>
                  <a:gd name="T2" fmla="*/ 424 w 2375"/>
                  <a:gd name="T3" fmla="*/ 1331 h 1379"/>
                  <a:gd name="T4" fmla="*/ 624 w 2375"/>
                  <a:gd name="T5" fmla="*/ 1267 h 1379"/>
                  <a:gd name="T6" fmla="*/ 784 w 2375"/>
                  <a:gd name="T7" fmla="*/ 1131 h 1379"/>
                  <a:gd name="T8" fmla="*/ 856 w 2375"/>
                  <a:gd name="T9" fmla="*/ 851 h 1379"/>
                  <a:gd name="T10" fmla="*/ 936 w 2375"/>
                  <a:gd name="T11" fmla="*/ 531 h 1379"/>
                  <a:gd name="T12" fmla="*/ 984 w 2375"/>
                  <a:gd name="T13" fmla="*/ 275 h 1379"/>
                  <a:gd name="T14" fmla="*/ 1096 w 2375"/>
                  <a:gd name="T15" fmla="*/ 67 h 1379"/>
                  <a:gd name="T16" fmla="*/ 1304 w 2375"/>
                  <a:gd name="T17" fmla="*/ 11 h 1379"/>
                  <a:gd name="T18" fmla="*/ 2208 w 2375"/>
                  <a:gd name="T19" fmla="*/ 3 h 1379"/>
                  <a:gd name="T20" fmla="*/ 2304 w 2375"/>
                  <a:gd name="T21" fmla="*/ 3 h 137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75"/>
                  <a:gd name="T34" fmla="*/ 0 h 1379"/>
                  <a:gd name="T35" fmla="*/ 2375 w 2375"/>
                  <a:gd name="T36" fmla="*/ 1379 h 137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75" h="1379">
                    <a:moveTo>
                      <a:pt x="0" y="1379"/>
                    </a:moveTo>
                    <a:cubicBezTo>
                      <a:pt x="160" y="1364"/>
                      <a:pt x="320" y="1350"/>
                      <a:pt x="424" y="1331"/>
                    </a:cubicBezTo>
                    <a:cubicBezTo>
                      <a:pt x="528" y="1312"/>
                      <a:pt x="564" y="1300"/>
                      <a:pt x="624" y="1267"/>
                    </a:cubicBezTo>
                    <a:cubicBezTo>
                      <a:pt x="684" y="1234"/>
                      <a:pt x="745" y="1200"/>
                      <a:pt x="784" y="1131"/>
                    </a:cubicBezTo>
                    <a:cubicBezTo>
                      <a:pt x="823" y="1062"/>
                      <a:pt x="831" y="951"/>
                      <a:pt x="856" y="851"/>
                    </a:cubicBezTo>
                    <a:cubicBezTo>
                      <a:pt x="881" y="751"/>
                      <a:pt x="915" y="627"/>
                      <a:pt x="936" y="531"/>
                    </a:cubicBezTo>
                    <a:cubicBezTo>
                      <a:pt x="957" y="435"/>
                      <a:pt x="957" y="352"/>
                      <a:pt x="984" y="275"/>
                    </a:cubicBezTo>
                    <a:cubicBezTo>
                      <a:pt x="1011" y="198"/>
                      <a:pt x="1043" y="111"/>
                      <a:pt x="1096" y="67"/>
                    </a:cubicBezTo>
                    <a:cubicBezTo>
                      <a:pt x="1149" y="23"/>
                      <a:pt x="1119" y="22"/>
                      <a:pt x="1304" y="11"/>
                    </a:cubicBezTo>
                    <a:cubicBezTo>
                      <a:pt x="1489" y="0"/>
                      <a:pt x="2041" y="4"/>
                      <a:pt x="2208" y="3"/>
                    </a:cubicBezTo>
                    <a:cubicBezTo>
                      <a:pt x="2375" y="2"/>
                      <a:pt x="2339" y="2"/>
                      <a:pt x="2304" y="3"/>
                    </a:cubicBezTo>
                  </a:path>
                </a:pathLst>
              </a:custGeom>
              <a:noFill/>
              <a:ln w="28575" cap="flat" cmpd="sng">
                <a:solidFill>
                  <a:srgbClr val="CC0000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</p:grpSp>
        <p:sp>
          <p:nvSpPr>
            <p:cNvPr id="62474" name="Text Box 25">
              <a:extLst>
                <a:ext uri="{FF2B5EF4-FFF2-40B4-BE49-F238E27FC236}">
                  <a16:creationId xmlns:a16="http://schemas.microsoft.com/office/drawing/2014/main" id="{45455B29-0DD9-C245-913D-4BF0477B1C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38" y="1866"/>
              <a:ext cx="21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X</a:t>
              </a:r>
            </a:p>
          </p:txBody>
        </p:sp>
        <p:sp>
          <p:nvSpPr>
            <p:cNvPr id="62475" name="Text Box 26">
              <a:extLst>
                <a:ext uri="{FF2B5EF4-FFF2-40B4-BE49-F238E27FC236}">
                  <a16:creationId xmlns:a16="http://schemas.microsoft.com/office/drawing/2014/main" id="{37913710-B316-9C45-B046-C0692AA3D7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78" y="3602"/>
              <a:ext cx="211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</a:p>
          </p:txBody>
        </p:sp>
      </p:grpSp>
      <p:grpSp>
        <p:nvGrpSpPr>
          <p:cNvPr id="6" name="Group 19">
            <a:extLst>
              <a:ext uri="{FF2B5EF4-FFF2-40B4-BE49-F238E27FC236}">
                <a16:creationId xmlns:a16="http://schemas.microsoft.com/office/drawing/2014/main" id="{C73E1732-73B2-2A49-873B-46CDF79BF015}"/>
              </a:ext>
            </a:extLst>
          </p:cNvPr>
          <p:cNvGrpSpPr>
            <a:grpSpLocks/>
          </p:cNvGrpSpPr>
          <p:nvPr/>
        </p:nvGrpSpPr>
        <p:grpSpPr bwMode="auto">
          <a:xfrm>
            <a:off x="3302000" y="3178175"/>
            <a:ext cx="4908550" cy="2052638"/>
            <a:chOff x="2080" y="2224"/>
            <a:chExt cx="3092" cy="1293"/>
          </a:xfrm>
        </p:grpSpPr>
        <p:sp>
          <p:nvSpPr>
            <p:cNvPr id="62471" name="Text Box 15">
              <a:extLst>
                <a:ext uri="{FF2B5EF4-FFF2-40B4-BE49-F238E27FC236}">
                  <a16:creationId xmlns:a16="http://schemas.microsoft.com/office/drawing/2014/main" id="{CE3A0895-6DB9-8247-A8F1-5BA5ED81AA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9" y="3226"/>
              <a:ext cx="2283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40A3D1"/>
                  </a:solidFill>
                </a:rPr>
                <a:t>Point d'intersection unique </a:t>
              </a:r>
            </a:p>
          </p:txBody>
        </p:sp>
        <p:sp>
          <p:nvSpPr>
            <p:cNvPr id="62472" name="Oval 16">
              <a:extLst>
                <a:ext uri="{FF2B5EF4-FFF2-40B4-BE49-F238E27FC236}">
                  <a16:creationId xmlns:a16="http://schemas.microsoft.com/office/drawing/2014/main" id="{E95CB24D-CE86-A14E-8FF0-7CDADE8F7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0" y="2224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</p:grpSp>
      <p:sp>
        <p:nvSpPr>
          <p:cNvPr id="19" name="Rectangle 2">
            <a:extLst>
              <a:ext uri="{FF2B5EF4-FFF2-40B4-BE49-F238E27FC236}">
                <a16:creationId xmlns:a16="http://schemas.microsoft.com/office/drawing/2014/main" id="{D0A488D9-DE8D-2845-90C7-3586CA84DA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ext Box 2">
            <a:extLst>
              <a:ext uri="{FF2B5EF4-FFF2-40B4-BE49-F238E27FC236}">
                <a16:creationId xmlns:a16="http://schemas.microsoft.com/office/drawing/2014/main" id="{6AB64008-35C5-A343-8EC7-34FB5BB552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2738" y="1681163"/>
            <a:ext cx="4716462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rgbClr val="FF9900"/>
                </a:solidFill>
              </a:rPr>
              <a:t>Les bilans de matière et de chaleur </a:t>
            </a:r>
          </a:p>
          <a:p>
            <a:pPr algn="ctr">
              <a:spcBef>
                <a:spcPct val="0"/>
              </a:spcBef>
            </a:pPr>
            <a:r>
              <a:rPr lang="fr-FR" altLang="fr-FR" sz="2400">
                <a:solidFill>
                  <a:srgbClr val="FF9900"/>
                </a:solidFill>
              </a:rPr>
              <a:t>doivent être vérifiés simultanément 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5416C1F3-5EB5-9844-A3EE-7BA14920AD4B}"/>
              </a:ext>
            </a:extLst>
          </p:cNvPr>
          <p:cNvGrpSpPr>
            <a:grpSpLocks/>
          </p:cNvGrpSpPr>
          <p:nvPr/>
        </p:nvGrpSpPr>
        <p:grpSpPr bwMode="auto">
          <a:xfrm>
            <a:off x="5207000" y="3138488"/>
            <a:ext cx="3535363" cy="439737"/>
            <a:chOff x="3280" y="2232"/>
            <a:chExt cx="2227" cy="277"/>
          </a:xfrm>
        </p:grpSpPr>
        <p:sp>
          <p:nvSpPr>
            <p:cNvPr id="63507" name="Text Box 8">
              <a:extLst>
                <a:ext uri="{FF2B5EF4-FFF2-40B4-BE49-F238E27FC236}">
                  <a16:creationId xmlns:a16="http://schemas.microsoft.com/office/drawing/2014/main" id="{64DFDAE6-5A8C-AD41-B16D-6600BC83C0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4" y="2257"/>
              <a:ext cx="2073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CC0000"/>
                  </a:solidFill>
                </a:rPr>
                <a:t>Courbe iso-temps de passage </a:t>
              </a:r>
            </a:p>
          </p:txBody>
        </p:sp>
        <p:sp>
          <p:nvSpPr>
            <p:cNvPr id="63508" name="Line 9">
              <a:extLst>
                <a:ext uri="{FF2B5EF4-FFF2-40B4-BE49-F238E27FC236}">
                  <a16:creationId xmlns:a16="http://schemas.microsoft.com/office/drawing/2014/main" id="{CE04778D-5536-DB43-A079-506F7189A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80" y="2232"/>
              <a:ext cx="208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3" name="Group 19">
            <a:extLst>
              <a:ext uri="{FF2B5EF4-FFF2-40B4-BE49-F238E27FC236}">
                <a16:creationId xmlns:a16="http://schemas.microsoft.com/office/drawing/2014/main" id="{9D2F7C6F-6A7D-D546-885F-D40F8F1E80FA}"/>
              </a:ext>
            </a:extLst>
          </p:cNvPr>
          <p:cNvGrpSpPr>
            <a:grpSpLocks/>
          </p:cNvGrpSpPr>
          <p:nvPr/>
        </p:nvGrpSpPr>
        <p:grpSpPr bwMode="auto">
          <a:xfrm>
            <a:off x="2171700" y="2935288"/>
            <a:ext cx="5789613" cy="2336800"/>
            <a:chOff x="1368" y="2104"/>
            <a:chExt cx="3647" cy="1472"/>
          </a:xfrm>
        </p:grpSpPr>
        <p:sp>
          <p:nvSpPr>
            <p:cNvPr id="63505" name="Text Box 11">
              <a:extLst>
                <a:ext uri="{FF2B5EF4-FFF2-40B4-BE49-F238E27FC236}">
                  <a16:creationId xmlns:a16="http://schemas.microsoft.com/office/drawing/2014/main" id="{0351B0C0-C22A-7A4C-971A-A605840572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6" y="2761"/>
              <a:ext cx="2369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336600"/>
                  </a:solidFill>
                </a:rPr>
                <a:t>Trajectoire adiabatique (cas d'une </a:t>
              </a:r>
            </a:p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336600"/>
                  </a:solidFill>
                </a:rPr>
                <a:t>réaction exothermique, J&gt;0)  </a:t>
              </a:r>
            </a:p>
          </p:txBody>
        </p:sp>
        <p:sp>
          <p:nvSpPr>
            <p:cNvPr id="63506" name="Line 16">
              <a:extLst>
                <a:ext uri="{FF2B5EF4-FFF2-40B4-BE49-F238E27FC236}">
                  <a16:creationId xmlns:a16="http://schemas.microsoft.com/office/drawing/2014/main" id="{2E12A4B7-026B-CD47-A05B-9227E025E6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8" y="2104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4" name="Group 21">
            <a:extLst>
              <a:ext uri="{FF2B5EF4-FFF2-40B4-BE49-F238E27FC236}">
                <a16:creationId xmlns:a16="http://schemas.microsoft.com/office/drawing/2014/main" id="{962E9B1F-9AC8-6A45-8642-6CB0E0D6C38D}"/>
              </a:ext>
            </a:extLst>
          </p:cNvPr>
          <p:cNvGrpSpPr>
            <a:grpSpLocks/>
          </p:cNvGrpSpPr>
          <p:nvPr/>
        </p:nvGrpSpPr>
        <p:grpSpPr bwMode="auto">
          <a:xfrm>
            <a:off x="1169988" y="2554288"/>
            <a:ext cx="4749800" cy="3221037"/>
            <a:chOff x="737" y="1864"/>
            <a:chExt cx="2992" cy="2029"/>
          </a:xfrm>
        </p:grpSpPr>
        <p:grpSp>
          <p:nvGrpSpPr>
            <p:cNvPr id="63499" name="Group 22">
              <a:extLst>
                <a:ext uri="{FF2B5EF4-FFF2-40B4-BE49-F238E27FC236}">
                  <a16:creationId xmlns:a16="http://schemas.microsoft.com/office/drawing/2014/main" id="{1B90290C-6F59-894E-AFCA-CBC02B6954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7" y="1864"/>
              <a:ext cx="2992" cy="1904"/>
              <a:chOff x="737" y="1864"/>
              <a:chExt cx="2992" cy="1904"/>
            </a:xfrm>
          </p:grpSpPr>
          <p:sp>
            <p:nvSpPr>
              <p:cNvPr id="63502" name="Line 23">
                <a:extLst>
                  <a:ext uri="{FF2B5EF4-FFF2-40B4-BE49-F238E27FC236}">
                    <a16:creationId xmlns:a16="http://schemas.microsoft.com/office/drawing/2014/main" id="{52B7D599-C5C9-1440-BC6D-49CF30E60D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0" y="1864"/>
                <a:ext cx="0" cy="190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stealth" w="lg" len="med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63503" name="Line 24">
                <a:extLst>
                  <a:ext uri="{FF2B5EF4-FFF2-40B4-BE49-F238E27FC236}">
                    <a16:creationId xmlns:a16="http://schemas.microsoft.com/office/drawing/2014/main" id="{DD6E3ABF-5A8A-7F46-9ADA-98EF9527FC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5400000">
                <a:off x="2232" y="2087"/>
                <a:ext cx="2" cy="29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stealth" w="lg" len="med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63504" name="Freeform 25">
                <a:extLst>
                  <a:ext uri="{FF2B5EF4-FFF2-40B4-BE49-F238E27FC236}">
                    <a16:creationId xmlns:a16="http://schemas.microsoft.com/office/drawing/2014/main" id="{DC647627-22E2-E34D-A681-78BF70BFD4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" y="2205"/>
                <a:ext cx="2375" cy="1379"/>
              </a:xfrm>
              <a:custGeom>
                <a:avLst/>
                <a:gdLst>
                  <a:gd name="T0" fmla="*/ 0 w 2375"/>
                  <a:gd name="T1" fmla="*/ 1379 h 1379"/>
                  <a:gd name="T2" fmla="*/ 424 w 2375"/>
                  <a:gd name="T3" fmla="*/ 1331 h 1379"/>
                  <a:gd name="T4" fmla="*/ 624 w 2375"/>
                  <a:gd name="T5" fmla="*/ 1267 h 1379"/>
                  <a:gd name="T6" fmla="*/ 784 w 2375"/>
                  <a:gd name="T7" fmla="*/ 1131 h 1379"/>
                  <a:gd name="T8" fmla="*/ 856 w 2375"/>
                  <a:gd name="T9" fmla="*/ 851 h 1379"/>
                  <a:gd name="T10" fmla="*/ 936 w 2375"/>
                  <a:gd name="T11" fmla="*/ 531 h 1379"/>
                  <a:gd name="T12" fmla="*/ 984 w 2375"/>
                  <a:gd name="T13" fmla="*/ 275 h 1379"/>
                  <a:gd name="T14" fmla="*/ 1096 w 2375"/>
                  <a:gd name="T15" fmla="*/ 67 h 1379"/>
                  <a:gd name="T16" fmla="*/ 1304 w 2375"/>
                  <a:gd name="T17" fmla="*/ 11 h 1379"/>
                  <a:gd name="T18" fmla="*/ 2208 w 2375"/>
                  <a:gd name="T19" fmla="*/ 3 h 1379"/>
                  <a:gd name="T20" fmla="*/ 2304 w 2375"/>
                  <a:gd name="T21" fmla="*/ 3 h 137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75"/>
                  <a:gd name="T34" fmla="*/ 0 h 1379"/>
                  <a:gd name="T35" fmla="*/ 2375 w 2375"/>
                  <a:gd name="T36" fmla="*/ 1379 h 137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75" h="1379">
                    <a:moveTo>
                      <a:pt x="0" y="1379"/>
                    </a:moveTo>
                    <a:cubicBezTo>
                      <a:pt x="160" y="1364"/>
                      <a:pt x="320" y="1350"/>
                      <a:pt x="424" y="1331"/>
                    </a:cubicBezTo>
                    <a:cubicBezTo>
                      <a:pt x="528" y="1312"/>
                      <a:pt x="564" y="1300"/>
                      <a:pt x="624" y="1267"/>
                    </a:cubicBezTo>
                    <a:cubicBezTo>
                      <a:pt x="684" y="1234"/>
                      <a:pt x="745" y="1200"/>
                      <a:pt x="784" y="1131"/>
                    </a:cubicBezTo>
                    <a:cubicBezTo>
                      <a:pt x="823" y="1062"/>
                      <a:pt x="831" y="951"/>
                      <a:pt x="856" y="851"/>
                    </a:cubicBezTo>
                    <a:cubicBezTo>
                      <a:pt x="881" y="751"/>
                      <a:pt x="915" y="627"/>
                      <a:pt x="936" y="531"/>
                    </a:cubicBezTo>
                    <a:cubicBezTo>
                      <a:pt x="957" y="435"/>
                      <a:pt x="957" y="352"/>
                      <a:pt x="984" y="275"/>
                    </a:cubicBezTo>
                    <a:cubicBezTo>
                      <a:pt x="1011" y="198"/>
                      <a:pt x="1043" y="111"/>
                      <a:pt x="1096" y="67"/>
                    </a:cubicBezTo>
                    <a:cubicBezTo>
                      <a:pt x="1149" y="23"/>
                      <a:pt x="1119" y="22"/>
                      <a:pt x="1304" y="11"/>
                    </a:cubicBezTo>
                    <a:cubicBezTo>
                      <a:pt x="1489" y="0"/>
                      <a:pt x="2041" y="4"/>
                      <a:pt x="2208" y="3"/>
                    </a:cubicBezTo>
                    <a:cubicBezTo>
                      <a:pt x="2375" y="2"/>
                      <a:pt x="2339" y="2"/>
                      <a:pt x="2304" y="3"/>
                    </a:cubicBezTo>
                  </a:path>
                </a:pathLst>
              </a:custGeom>
              <a:noFill/>
              <a:ln w="28575" cap="flat" cmpd="sng">
                <a:solidFill>
                  <a:srgbClr val="CC0000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</p:grpSp>
        <p:sp>
          <p:nvSpPr>
            <p:cNvPr id="63500" name="Text Box 26">
              <a:extLst>
                <a:ext uri="{FF2B5EF4-FFF2-40B4-BE49-F238E27FC236}">
                  <a16:creationId xmlns:a16="http://schemas.microsoft.com/office/drawing/2014/main" id="{0BACD8C8-DC92-5242-887A-7DB517FD52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38" y="1866"/>
              <a:ext cx="21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X</a:t>
              </a:r>
            </a:p>
          </p:txBody>
        </p:sp>
        <p:sp>
          <p:nvSpPr>
            <p:cNvPr id="63501" name="Text Box 27">
              <a:extLst>
                <a:ext uri="{FF2B5EF4-FFF2-40B4-BE49-F238E27FC236}">
                  <a16:creationId xmlns:a16="http://schemas.microsoft.com/office/drawing/2014/main" id="{FEA470D4-9BFB-B643-ABFE-6BEFC0479E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78" y="3602"/>
              <a:ext cx="211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</a:p>
          </p:txBody>
        </p:sp>
      </p:grpSp>
      <p:grpSp>
        <p:nvGrpSpPr>
          <p:cNvPr id="6" name="Group 20">
            <a:extLst>
              <a:ext uri="{FF2B5EF4-FFF2-40B4-BE49-F238E27FC236}">
                <a16:creationId xmlns:a16="http://schemas.microsoft.com/office/drawing/2014/main" id="{6F3FF3A9-1C33-2B4C-BE81-D1D9B698B2DC}"/>
              </a:ext>
            </a:extLst>
          </p:cNvPr>
          <p:cNvGrpSpPr>
            <a:grpSpLocks/>
          </p:cNvGrpSpPr>
          <p:nvPr/>
        </p:nvGrpSpPr>
        <p:grpSpPr bwMode="auto">
          <a:xfrm>
            <a:off x="2159000" y="3062288"/>
            <a:ext cx="5975350" cy="2197100"/>
            <a:chOff x="1360" y="2184"/>
            <a:chExt cx="3764" cy="1384"/>
          </a:xfrm>
        </p:grpSpPr>
        <p:sp>
          <p:nvSpPr>
            <p:cNvPr id="63495" name="Text Box 14">
              <a:extLst>
                <a:ext uri="{FF2B5EF4-FFF2-40B4-BE49-F238E27FC236}">
                  <a16:creationId xmlns:a16="http://schemas.microsoft.com/office/drawing/2014/main" id="{129C922D-B1E8-864C-81EE-58DA22380C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9" y="3226"/>
              <a:ext cx="218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40A3D1"/>
                  </a:solidFill>
                </a:rPr>
                <a:t>Trois points d'intersection </a:t>
              </a:r>
            </a:p>
          </p:txBody>
        </p:sp>
        <p:sp>
          <p:nvSpPr>
            <p:cNvPr id="63496" name="Oval 17">
              <a:extLst>
                <a:ext uri="{FF2B5EF4-FFF2-40B4-BE49-F238E27FC236}">
                  <a16:creationId xmlns:a16="http://schemas.microsoft.com/office/drawing/2014/main" id="{4A17CD4F-38A4-8040-AE9F-556FA9BEEB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6" y="2184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63497" name="Oval 18">
              <a:extLst>
                <a:ext uri="{FF2B5EF4-FFF2-40B4-BE49-F238E27FC236}">
                  <a16:creationId xmlns:a16="http://schemas.microsoft.com/office/drawing/2014/main" id="{CA5CDBD1-B9D7-C84E-8BA1-DDD021FFDC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0" y="3512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63498" name="Oval 15">
              <a:extLst>
                <a:ext uri="{FF2B5EF4-FFF2-40B4-BE49-F238E27FC236}">
                  <a16:creationId xmlns:a16="http://schemas.microsoft.com/office/drawing/2014/main" id="{41F98E75-1D7C-1945-8C0D-515A58829E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88" y="2760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</p:grpSp>
      <p:sp>
        <p:nvSpPr>
          <p:cNvPr id="21" name="Rectangle 2">
            <a:extLst>
              <a:ext uri="{FF2B5EF4-FFF2-40B4-BE49-F238E27FC236}">
                <a16:creationId xmlns:a16="http://schemas.microsoft.com/office/drawing/2014/main" id="{D4FD17AB-9591-E44F-A74E-F6B4BF21A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13" name="Group 2">
            <a:extLst>
              <a:ext uri="{FF2B5EF4-FFF2-40B4-BE49-F238E27FC236}">
                <a16:creationId xmlns:a16="http://schemas.microsoft.com/office/drawing/2014/main" id="{BC177CED-0DF2-C24A-9BE4-1785D9277A45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554288"/>
            <a:ext cx="5016500" cy="3022600"/>
            <a:chOff x="737" y="1864"/>
            <a:chExt cx="2992" cy="1904"/>
          </a:xfrm>
        </p:grpSpPr>
        <p:sp>
          <p:nvSpPr>
            <p:cNvPr id="64531" name="Line 3">
              <a:extLst>
                <a:ext uri="{FF2B5EF4-FFF2-40B4-BE49-F238E27FC236}">
                  <a16:creationId xmlns:a16="http://schemas.microsoft.com/office/drawing/2014/main" id="{C6C0DAE1-5279-D44E-83A3-0EF670F564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4532" name="Line 4">
              <a:extLst>
                <a:ext uri="{FF2B5EF4-FFF2-40B4-BE49-F238E27FC236}">
                  <a16:creationId xmlns:a16="http://schemas.microsoft.com/office/drawing/2014/main" id="{5D8955BF-0D33-1A4E-8E78-BC2A61057BFB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4533" name="Freeform 5">
              <a:extLst>
                <a:ext uri="{FF2B5EF4-FFF2-40B4-BE49-F238E27FC236}">
                  <a16:creationId xmlns:a16="http://schemas.microsoft.com/office/drawing/2014/main" id="{DA975269-7B72-AC43-9735-552588FA542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64514" name="Line 6">
            <a:extLst>
              <a:ext uri="{FF2B5EF4-FFF2-40B4-BE49-F238E27FC236}">
                <a16:creationId xmlns:a16="http://schemas.microsoft.com/office/drawing/2014/main" id="{BADA7003-4E3D-8F4D-A906-049450FFDD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2935288"/>
            <a:ext cx="1638300" cy="2336800"/>
          </a:xfrm>
          <a:prstGeom prst="line">
            <a:avLst/>
          </a:prstGeom>
          <a:noFill/>
          <a:ln w="28575">
            <a:solidFill>
              <a:srgbClr val="3366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grpSp>
        <p:nvGrpSpPr>
          <p:cNvPr id="3" name="Group 7">
            <a:extLst>
              <a:ext uri="{FF2B5EF4-FFF2-40B4-BE49-F238E27FC236}">
                <a16:creationId xmlns:a16="http://schemas.microsoft.com/office/drawing/2014/main" id="{7944CFE2-2C37-0240-8106-7AE38BA28CBD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4754563"/>
            <a:ext cx="6091238" cy="542925"/>
            <a:chOff x="480" y="3250"/>
            <a:chExt cx="3837" cy="342"/>
          </a:xfrm>
        </p:grpSpPr>
        <p:sp>
          <p:nvSpPr>
            <p:cNvPr id="64529" name="Text Box 8">
              <a:extLst>
                <a:ext uri="{FF2B5EF4-FFF2-40B4-BE49-F238E27FC236}">
                  <a16:creationId xmlns:a16="http://schemas.microsoft.com/office/drawing/2014/main" id="{268812C8-9646-FB47-AB5A-6C29B0005D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8" y="3250"/>
              <a:ext cx="232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solidFill>
                    <a:srgbClr val="40A3D1"/>
                  </a:solidFill>
                </a:rPr>
                <a:t>Un seul point d'intersection </a:t>
              </a:r>
            </a:p>
          </p:txBody>
        </p:sp>
        <p:sp>
          <p:nvSpPr>
            <p:cNvPr id="64530" name="Oval 9">
              <a:extLst>
                <a:ext uri="{FF2B5EF4-FFF2-40B4-BE49-F238E27FC236}">
                  <a16:creationId xmlns:a16="http://schemas.microsoft.com/office/drawing/2014/main" id="{3AFC5264-DC0B-1044-9342-B5773E57A8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3536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</p:grpSp>
      <p:sp>
        <p:nvSpPr>
          <p:cNvPr id="64516" name="Text Box 10">
            <a:extLst>
              <a:ext uri="{FF2B5EF4-FFF2-40B4-BE49-F238E27FC236}">
                <a16:creationId xmlns:a16="http://schemas.microsoft.com/office/drawing/2014/main" id="{7FA24D3F-E9DE-B24A-AE64-9DAC5DC875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541463"/>
            <a:ext cx="541496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Augmentation de la température d'entrée</a:t>
            </a:r>
          </a:p>
        </p:txBody>
      </p:sp>
      <p:grpSp>
        <p:nvGrpSpPr>
          <p:cNvPr id="4" name="Group 11">
            <a:extLst>
              <a:ext uri="{FF2B5EF4-FFF2-40B4-BE49-F238E27FC236}">
                <a16:creationId xmlns:a16="http://schemas.microsoft.com/office/drawing/2014/main" id="{AF8B3243-B97C-9445-8E07-95151FBF1F37}"/>
              </a:ext>
            </a:extLst>
          </p:cNvPr>
          <p:cNvGrpSpPr>
            <a:grpSpLocks/>
          </p:cNvGrpSpPr>
          <p:nvPr/>
        </p:nvGrpSpPr>
        <p:grpSpPr bwMode="auto">
          <a:xfrm>
            <a:off x="1892300" y="3138488"/>
            <a:ext cx="5935663" cy="1344612"/>
            <a:chOff x="1768" y="2232"/>
            <a:chExt cx="3739" cy="847"/>
          </a:xfrm>
        </p:grpSpPr>
        <p:sp>
          <p:nvSpPr>
            <p:cNvPr id="64525" name="Text Box 12">
              <a:extLst>
                <a:ext uri="{FF2B5EF4-FFF2-40B4-BE49-F238E27FC236}">
                  <a16:creationId xmlns:a16="http://schemas.microsoft.com/office/drawing/2014/main" id="{EDF3DDEB-3F3E-3449-B868-182A7EBFE7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4" y="2257"/>
              <a:ext cx="2073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CC0000"/>
                  </a:solidFill>
                </a:rPr>
                <a:t>Courbe iso-temps de passage </a:t>
              </a:r>
            </a:p>
          </p:txBody>
        </p:sp>
        <p:sp>
          <p:nvSpPr>
            <p:cNvPr id="64526" name="Line 13">
              <a:extLst>
                <a:ext uri="{FF2B5EF4-FFF2-40B4-BE49-F238E27FC236}">
                  <a16:creationId xmlns:a16="http://schemas.microsoft.com/office/drawing/2014/main" id="{39782F91-F422-F840-82BC-2298783D64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80" y="2232"/>
              <a:ext cx="208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4527" name="Text Box 14">
              <a:extLst>
                <a:ext uri="{FF2B5EF4-FFF2-40B4-BE49-F238E27FC236}">
                  <a16:creationId xmlns:a16="http://schemas.microsoft.com/office/drawing/2014/main" id="{2F215C49-F5FD-5B46-932D-B9A5AF4B89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54" y="2633"/>
              <a:ext cx="2369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336600"/>
                  </a:solidFill>
                </a:rPr>
                <a:t>Trajectoire adiabatique (cas d'une </a:t>
              </a:r>
            </a:p>
            <a:p>
              <a:pPr algn="ctr">
                <a:spcBef>
                  <a:spcPct val="0"/>
                </a:spcBef>
              </a:pPr>
              <a:r>
                <a:rPr lang="fr-FR" altLang="fr-FR" sz="2000">
                  <a:solidFill>
                    <a:srgbClr val="336600"/>
                  </a:solidFill>
                </a:rPr>
                <a:t>réaction exothermique, J&gt;0)  </a:t>
              </a:r>
            </a:p>
          </p:txBody>
        </p:sp>
        <p:sp>
          <p:nvSpPr>
            <p:cNvPr id="64528" name="Line 15">
              <a:extLst>
                <a:ext uri="{FF2B5EF4-FFF2-40B4-BE49-F238E27FC236}">
                  <a16:creationId xmlns:a16="http://schemas.microsoft.com/office/drawing/2014/main" id="{E6A060B1-71CF-D645-AF24-EFA6AD90AE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768" y="2624"/>
              <a:ext cx="408" cy="2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5" name="Group 16">
            <a:extLst>
              <a:ext uri="{FF2B5EF4-FFF2-40B4-BE49-F238E27FC236}">
                <a16:creationId xmlns:a16="http://schemas.microsoft.com/office/drawing/2014/main" id="{EF6804A0-1D09-334C-8B73-91E83279C5A5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443163"/>
            <a:ext cx="3187700" cy="3306762"/>
            <a:chOff x="3593" y="1794"/>
            <a:chExt cx="2008" cy="2083"/>
          </a:xfrm>
        </p:grpSpPr>
        <p:sp>
          <p:nvSpPr>
            <p:cNvPr id="64520" name="Line 17">
              <a:extLst>
                <a:ext uri="{FF2B5EF4-FFF2-40B4-BE49-F238E27FC236}">
                  <a16:creationId xmlns:a16="http://schemas.microsoft.com/office/drawing/2014/main" id="{C4CDB240-D17F-C54F-96B7-BBD7343D01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4521" name="Line 18">
              <a:extLst>
                <a:ext uri="{FF2B5EF4-FFF2-40B4-BE49-F238E27FC236}">
                  <a16:creationId xmlns:a16="http://schemas.microsoft.com/office/drawing/2014/main" id="{78013979-913B-6C44-B6C3-EE071A684370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4522" name="Text Box 19">
              <a:extLst>
                <a:ext uri="{FF2B5EF4-FFF2-40B4-BE49-F238E27FC236}">
                  <a16:creationId xmlns:a16="http://schemas.microsoft.com/office/drawing/2014/main" id="{CF243367-44CF-CF42-9F81-D878E381F8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64523" name="Text Box 20">
              <a:extLst>
                <a:ext uri="{FF2B5EF4-FFF2-40B4-BE49-F238E27FC236}">
                  <a16:creationId xmlns:a16="http://schemas.microsoft.com/office/drawing/2014/main" id="{355D5293-B815-C241-94FA-B1EA12DD2F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" y="3586"/>
              <a:ext cx="27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64524" name="Oval 21">
              <a:extLst>
                <a:ext uri="{FF2B5EF4-FFF2-40B4-BE49-F238E27FC236}">
                  <a16:creationId xmlns:a16="http://schemas.microsoft.com/office/drawing/2014/main" id="{4AC7EBF8-C591-B54C-95FE-D218D3366D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</p:grpSp>
      <p:sp>
        <p:nvSpPr>
          <p:cNvPr id="22" name="Rectangle 2">
            <a:extLst>
              <a:ext uri="{FF2B5EF4-FFF2-40B4-BE49-F238E27FC236}">
                <a16:creationId xmlns:a16="http://schemas.microsoft.com/office/drawing/2014/main" id="{F399F1E4-AD2B-B64C-83BD-ACBFE9C5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>
            <a:extLst>
              <a:ext uri="{FF2B5EF4-FFF2-40B4-BE49-F238E27FC236}">
                <a16:creationId xmlns:a16="http://schemas.microsoft.com/office/drawing/2014/main" id="{9A2DD142-F798-F74D-B38A-7F1D9924FF1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371600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2400">
                <a:solidFill>
                  <a:srgbClr val="0099FF"/>
                </a:solidFill>
                <a:ea typeface="ＭＳ Ｐゴシック" panose="020B0600070205080204" pitchFamily="34" charset="-128"/>
              </a:rPr>
              <a:t>	</a:t>
            </a: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312	Réacteur isotherme </a:t>
            </a:r>
            <a:r>
              <a:rPr lang="fr-FR" altLang="fr-FR" sz="2400">
                <a:solidFill>
                  <a:schemeClr val="tx1"/>
                </a:solidFill>
                <a:ea typeface="ＭＳ Ｐゴシック" panose="020B0600070205080204" pitchFamily="34" charset="-128"/>
              </a:rPr>
              <a:t>(</a:t>
            </a:r>
            <a:r>
              <a:rPr lang="en-US" altLang="fr-FR" sz="2400" i="1">
                <a:solidFill>
                  <a:srgbClr val="7030A0"/>
                </a:solidFill>
                <a:ea typeface="ＭＳ Ｐゴシック" panose="020B0600070205080204" pitchFamily="34" charset="-128"/>
              </a:rPr>
              <a:t>isothermal conditions</a:t>
            </a:r>
            <a:r>
              <a:rPr lang="fr-FR" altLang="fr-FR" sz="2400">
                <a:solidFill>
                  <a:schemeClr val="tx1"/>
                </a:solidFill>
                <a:ea typeface="ＭＳ Ｐゴシック" panose="020B0600070205080204" pitchFamily="34" charset="-128"/>
              </a:rPr>
              <a:t>) </a:t>
            </a:r>
            <a:r>
              <a:rPr lang="fr-FR" altLang="fr-FR" sz="2400">
                <a:solidFill>
                  <a:srgbClr val="0099FF"/>
                </a:solidFill>
                <a:ea typeface="ＭＳ Ｐゴシック" panose="020B0600070205080204" pitchFamily="34" charset="-128"/>
              </a:rPr>
              <a:t>  </a:t>
            </a:r>
            <a:r>
              <a:rPr lang="fr-FR" altLang="fr-FR" sz="3200">
                <a:ea typeface="ＭＳ Ｐゴシック" panose="020B0600070205080204" pitchFamily="34" charset="-128"/>
              </a:rPr>
              <a:t> </a:t>
            </a:r>
          </a:p>
        </p:txBody>
      </p:sp>
      <p:sp>
        <p:nvSpPr>
          <p:cNvPr id="9218" name="Text Box 4">
            <a:extLst>
              <a:ext uri="{FF2B5EF4-FFF2-40B4-BE49-F238E27FC236}">
                <a16:creationId xmlns:a16="http://schemas.microsoft.com/office/drawing/2014/main" id="{76578520-3169-314E-9E99-5AFFDAFDD5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613" y="2749550"/>
            <a:ext cx="30988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Réactions du premier ordre </a:t>
            </a:r>
          </a:p>
          <a:p>
            <a:pPr>
              <a:spcBef>
                <a:spcPct val="0"/>
              </a:spcBef>
            </a:pPr>
            <a:r>
              <a:rPr lang="fr-FR" altLang="fr-FR" sz="2000"/>
              <a:t>Milieu indilatable  </a:t>
            </a:r>
          </a:p>
        </p:txBody>
      </p:sp>
      <p:sp>
        <p:nvSpPr>
          <p:cNvPr id="9219" name="Text Box 11">
            <a:extLst>
              <a:ext uri="{FF2B5EF4-FFF2-40B4-BE49-F238E27FC236}">
                <a16:creationId xmlns:a16="http://schemas.microsoft.com/office/drawing/2014/main" id="{AB73A91C-2919-8648-91E9-3CEAB73705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688" y="2311400"/>
            <a:ext cx="5721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Pour une réaction de type:   	A  	 	B</a:t>
            </a:r>
          </a:p>
        </p:txBody>
      </p:sp>
      <p:sp>
        <p:nvSpPr>
          <p:cNvPr id="9220" name="Line 12">
            <a:extLst>
              <a:ext uri="{FF2B5EF4-FFF2-40B4-BE49-F238E27FC236}">
                <a16:creationId xmlns:a16="http://schemas.microsoft.com/office/drawing/2014/main" id="{90394F9B-8F10-5E4D-AE3C-954855F102B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16475" y="2503488"/>
            <a:ext cx="939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9221" name="Line 13">
            <a:extLst>
              <a:ext uri="{FF2B5EF4-FFF2-40B4-BE49-F238E27FC236}">
                <a16:creationId xmlns:a16="http://schemas.microsoft.com/office/drawing/2014/main" id="{5475D287-910F-6446-B0DD-F8C50F913F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78375" y="2603500"/>
            <a:ext cx="939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9222" name="Text Box 14">
            <a:extLst>
              <a:ext uri="{FF2B5EF4-FFF2-40B4-BE49-F238E27FC236}">
                <a16:creationId xmlns:a16="http://schemas.microsoft.com/office/drawing/2014/main" id="{BCC48E81-E6B7-7441-BA96-950E1B0832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8413" y="2116138"/>
            <a:ext cx="4318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1800"/>
              <a:t>k</a:t>
            </a:r>
            <a:r>
              <a:rPr lang="fr-FR" altLang="fr-FR" sz="1800" baseline="-25000"/>
              <a:t>1</a:t>
            </a:r>
            <a:r>
              <a:rPr lang="fr-FR" altLang="fr-FR" sz="1800"/>
              <a:t> </a:t>
            </a:r>
          </a:p>
        </p:txBody>
      </p:sp>
      <p:sp>
        <p:nvSpPr>
          <p:cNvPr id="9223" name="Text Box 15">
            <a:extLst>
              <a:ext uri="{FF2B5EF4-FFF2-40B4-BE49-F238E27FC236}">
                <a16:creationId xmlns:a16="http://schemas.microsoft.com/office/drawing/2014/main" id="{21C60359-56AC-094E-9564-B053E1580D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8413" y="2535238"/>
            <a:ext cx="4318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1800"/>
              <a:t>k</a:t>
            </a:r>
            <a:r>
              <a:rPr lang="fr-FR" altLang="fr-FR" sz="1800" baseline="-25000"/>
              <a:t>2</a:t>
            </a:r>
            <a:r>
              <a:rPr lang="fr-FR" altLang="fr-FR" sz="1800"/>
              <a:t> </a:t>
            </a:r>
          </a:p>
        </p:txBody>
      </p:sp>
      <p:sp>
        <p:nvSpPr>
          <p:cNvPr id="64528" name="Text Box 16">
            <a:extLst>
              <a:ext uri="{FF2B5EF4-FFF2-40B4-BE49-F238E27FC236}">
                <a16:creationId xmlns:a16="http://schemas.microsoft.com/office/drawing/2014/main" id="{5AC5F889-2F3F-4B48-B84B-A5537CAFDD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2475" y="3454400"/>
            <a:ext cx="65166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r  =  r</a:t>
            </a:r>
            <a:r>
              <a:rPr lang="fr-FR" altLang="fr-FR" sz="2400" baseline="-25000"/>
              <a:t>1</a:t>
            </a:r>
            <a:r>
              <a:rPr lang="fr-FR" altLang="fr-FR" sz="2400"/>
              <a:t> - r</a:t>
            </a:r>
            <a:r>
              <a:rPr lang="fr-FR" altLang="fr-FR" sz="2400" baseline="-25000"/>
              <a:t>2</a:t>
            </a:r>
            <a:r>
              <a:rPr lang="fr-FR" altLang="fr-FR" sz="2400"/>
              <a:t>  =  k</a:t>
            </a:r>
            <a:r>
              <a:rPr lang="fr-FR" altLang="fr-FR" sz="2400" baseline="-25000"/>
              <a:t>1</a:t>
            </a:r>
            <a:r>
              <a:rPr lang="fr-FR" altLang="fr-FR" sz="2400"/>
              <a:t> C</a:t>
            </a:r>
            <a:r>
              <a:rPr lang="fr-FR" altLang="fr-FR" sz="2400" baseline="-25000"/>
              <a:t>A</a:t>
            </a:r>
            <a:r>
              <a:rPr lang="fr-FR" altLang="fr-FR" sz="2400"/>
              <a:t> - k</a:t>
            </a:r>
            <a:r>
              <a:rPr lang="fr-FR" altLang="fr-FR" sz="2400" baseline="-25000"/>
              <a:t>2</a:t>
            </a:r>
            <a:r>
              <a:rPr lang="fr-FR" altLang="fr-FR" sz="2400"/>
              <a:t> C</a:t>
            </a:r>
            <a:r>
              <a:rPr lang="fr-FR" altLang="fr-FR" sz="2400" baseline="-25000"/>
              <a:t>B </a:t>
            </a:r>
            <a:r>
              <a:rPr lang="fr-FR" altLang="fr-FR" sz="2400"/>
              <a:t> =  k</a:t>
            </a:r>
            <a:r>
              <a:rPr lang="fr-FR" altLang="fr-FR" sz="2400" baseline="-25000"/>
              <a:t>1</a:t>
            </a:r>
            <a:r>
              <a:rPr lang="fr-FR" altLang="fr-FR" sz="2400"/>
              <a:t> C</a:t>
            </a:r>
            <a:r>
              <a:rPr lang="fr-FR" altLang="fr-FR" sz="2400" baseline="-25000"/>
              <a:t>Ao</a:t>
            </a:r>
            <a:r>
              <a:rPr lang="fr-FR" altLang="fr-FR" sz="2400"/>
              <a:t>(1 - X</a:t>
            </a:r>
            <a:r>
              <a:rPr lang="fr-FR" altLang="fr-FR" sz="2400" baseline="-25000"/>
              <a:t>A</a:t>
            </a:r>
            <a:r>
              <a:rPr lang="fr-FR" altLang="fr-FR" sz="2400"/>
              <a:t>) - k</a:t>
            </a:r>
            <a:r>
              <a:rPr lang="fr-FR" altLang="fr-FR" sz="2400" baseline="-25000"/>
              <a:t>2</a:t>
            </a:r>
            <a:r>
              <a:rPr lang="fr-FR" altLang="fr-FR" sz="2400"/>
              <a:t> C</a:t>
            </a:r>
            <a:r>
              <a:rPr lang="fr-FR" altLang="fr-FR" sz="2400" baseline="-25000"/>
              <a:t>Ao</a:t>
            </a:r>
            <a:r>
              <a:rPr lang="fr-FR" altLang="fr-FR" sz="2400"/>
              <a:t> X</a:t>
            </a:r>
            <a:r>
              <a:rPr lang="fr-FR" altLang="fr-FR" sz="2400" baseline="-25000"/>
              <a:t>A </a:t>
            </a:r>
          </a:p>
        </p:txBody>
      </p:sp>
      <p:grpSp>
        <p:nvGrpSpPr>
          <p:cNvPr id="2" name="Group 20">
            <a:extLst>
              <a:ext uri="{FF2B5EF4-FFF2-40B4-BE49-F238E27FC236}">
                <a16:creationId xmlns:a16="http://schemas.microsoft.com/office/drawing/2014/main" id="{5B2131B7-2F31-5040-BCD0-63B16F34A390}"/>
              </a:ext>
            </a:extLst>
          </p:cNvPr>
          <p:cNvGrpSpPr>
            <a:grpSpLocks/>
          </p:cNvGrpSpPr>
          <p:nvPr/>
        </p:nvGrpSpPr>
        <p:grpSpPr bwMode="auto">
          <a:xfrm>
            <a:off x="701675" y="3971925"/>
            <a:ext cx="4716463" cy="790575"/>
            <a:chOff x="442" y="2716"/>
            <a:chExt cx="2971" cy="498"/>
          </a:xfrm>
        </p:grpSpPr>
        <p:sp>
          <p:nvSpPr>
            <p:cNvPr id="9228" name="Text Box 17">
              <a:extLst>
                <a:ext uri="{FF2B5EF4-FFF2-40B4-BE49-F238E27FC236}">
                  <a16:creationId xmlns:a16="http://schemas.microsoft.com/office/drawing/2014/main" id="{84FDD4F0-7246-2D42-8657-19C562F43F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" y="2716"/>
              <a:ext cx="125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A l </a:t>
              </a:r>
              <a:r>
                <a:rPr lang="ja-JP" altLang="fr-FR" sz="2400"/>
                <a:t>’</a:t>
              </a:r>
              <a:r>
                <a:rPr lang="fr-FR" altLang="ja-JP" sz="2400"/>
                <a:t>équilibre: </a:t>
              </a:r>
              <a:endParaRPr lang="fr-FR" altLang="fr-FR" sz="2400"/>
            </a:p>
          </p:txBody>
        </p:sp>
        <p:sp>
          <p:nvSpPr>
            <p:cNvPr id="9229" name="Text Box 18">
              <a:extLst>
                <a:ext uri="{FF2B5EF4-FFF2-40B4-BE49-F238E27FC236}">
                  <a16:creationId xmlns:a16="http://schemas.microsoft.com/office/drawing/2014/main" id="{D7AE57F9-6B06-5846-AE96-60BC1E88B1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5" y="2923"/>
              <a:ext cx="269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r  =  k</a:t>
              </a:r>
              <a:r>
                <a:rPr lang="fr-FR" altLang="fr-FR" sz="2400" baseline="-25000"/>
                <a:t>1</a:t>
              </a:r>
              <a:r>
                <a:rPr lang="fr-FR" altLang="fr-FR" sz="2400"/>
                <a:t> C</a:t>
              </a:r>
              <a:r>
                <a:rPr lang="fr-FR" altLang="fr-FR" sz="2400" baseline="-25000"/>
                <a:t>Ao</a:t>
              </a:r>
              <a:r>
                <a:rPr lang="fr-FR" altLang="fr-FR" sz="2400"/>
                <a:t>(1 - X</a:t>
              </a:r>
              <a:r>
                <a:rPr lang="fr-FR" altLang="fr-FR" sz="2400" baseline="-25000"/>
                <a:t>Ae</a:t>
              </a:r>
              <a:r>
                <a:rPr lang="fr-FR" altLang="fr-FR" sz="2400"/>
                <a:t>) - k</a:t>
              </a:r>
              <a:r>
                <a:rPr lang="fr-FR" altLang="fr-FR" sz="2400" baseline="-25000"/>
                <a:t>2</a:t>
              </a:r>
              <a:r>
                <a:rPr lang="fr-FR" altLang="fr-FR" sz="2400"/>
                <a:t> C</a:t>
              </a:r>
              <a:r>
                <a:rPr lang="fr-FR" altLang="fr-FR" sz="2400" baseline="-25000"/>
                <a:t>Ao</a:t>
              </a:r>
              <a:r>
                <a:rPr lang="fr-FR" altLang="fr-FR" sz="2400"/>
                <a:t> X</a:t>
              </a:r>
              <a:r>
                <a:rPr lang="fr-FR" altLang="fr-FR" sz="2400" baseline="-25000"/>
                <a:t>Ae</a:t>
              </a:r>
              <a:r>
                <a:rPr lang="fr-FR" altLang="fr-FR" sz="2400"/>
                <a:t> =  0</a:t>
              </a:r>
            </a:p>
          </p:txBody>
        </p:sp>
      </p:grpSp>
      <p:graphicFrame>
        <p:nvGraphicFramePr>
          <p:cNvPr id="64531" name="Object 19">
            <a:extLst>
              <a:ext uri="{FF2B5EF4-FFF2-40B4-BE49-F238E27FC236}">
                <a16:creationId xmlns:a16="http://schemas.microsoft.com/office/drawing/2014/main" id="{63A76F09-F832-0748-93ED-98D26497E49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60625" y="4810125"/>
          <a:ext cx="38481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2" name="Équation" r:id="rId3" imgW="88646000" imgH="21069300" progId="Equation.3">
                  <p:embed/>
                </p:oleObj>
              </mc:Choice>
              <mc:Fallback>
                <p:oleObj name="Équation" r:id="rId3" imgW="88646000" imgH="2106930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60625" y="4810125"/>
                        <a:ext cx="38481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2">
            <a:extLst>
              <a:ext uri="{FF2B5EF4-FFF2-40B4-BE49-F238E27FC236}">
                <a16:creationId xmlns:a16="http://schemas.microsoft.com/office/drawing/2014/main" id="{FCF59090-A4BB-E644-BA3B-D78B008BA4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28" grpId="0" autoUpdateAnimBg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37" name="Group 2">
            <a:extLst>
              <a:ext uri="{FF2B5EF4-FFF2-40B4-BE49-F238E27FC236}">
                <a16:creationId xmlns:a16="http://schemas.microsoft.com/office/drawing/2014/main" id="{F54FA411-1B5D-B048-BE18-CF55870ABBC5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646363"/>
            <a:ext cx="5016500" cy="3022600"/>
            <a:chOff x="737" y="1864"/>
            <a:chExt cx="2992" cy="1904"/>
          </a:xfrm>
        </p:grpSpPr>
        <p:sp>
          <p:nvSpPr>
            <p:cNvPr id="65558" name="Line 3">
              <a:extLst>
                <a:ext uri="{FF2B5EF4-FFF2-40B4-BE49-F238E27FC236}">
                  <a16:creationId xmlns:a16="http://schemas.microsoft.com/office/drawing/2014/main" id="{F4D24BD0-8B0E-074D-8A66-CD0DFD6C3C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5559" name="Line 4">
              <a:extLst>
                <a:ext uri="{FF2B5EF4-FFF2-40B4-BE49-F238E27FC236}">
                  <a16:creationId xmlns:a16="http://schemas.microsoft.com/office/drawing/2014/main" id="{321C657C-EA10-0848-A451-4BE8DAB6B79E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5560" name="Freeform 5">
              <a:extLst>
                <a:ext uri="{FF2B5EF4-FFF2-40B4-BE49-F238E27FC236}">
                  <a16:creationId xmlns:a16="http://schemas.microsoft.com/office/drawing/2014/main" id="{33A40FA3-B38B-5E4B-B6D4-F17B0890D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65538" name="Line 6">
            <a:extLst>
              <a:ext uri="{FF2B5EF4-FFF2-40B4-BE49-F238E27FC236}">
                <a16:creationId xmlns:a16="http://schemas.microsoft.com/office/drawing/2014/main" id="{869DCE08-213F-FB41-8069-60A910C6BB7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3027363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123911" name="Oval 7">
            <a:extLst>
              <a:ext uri="{FF2B5EF4-FFF2-40B4-BE49-F238E27FC236}">
                <a16:creationId xmlns:a16="http://schemas.microsoft.com/office/drawing/2014/main" id="{8F71E8CD-26A0-1D47-9EC1-3C4C5A685F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8800" y="4868863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65540" name="Text Box 8">
            <a:extLst>
              <a:ext uri="{FF2B5EF4-FFF2-40B4-BE49-F238E27FC236}">
                <a16:creationId xmlns:a16="http://schemas.microsoft.com/office/drawing/2014/main" id="{B677204C-8C40-2340-9B95-C886353A3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633538"/>
            <a:ext cx="541496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Augmentation de la température d'entrée</a:t>
            </a:r>
          </a:p>
        </p:txBody>
      </p:sp>
      <p:grpSp>
        <p:nvGrpSpPr>
          <p:cNvPr id="65541" name="Group 9">
            <a:extLst>
              <a:ext uri="{FF2B5EF4-FFF2-40B4-BE49-F238E27FC236}">
                <a16:creationId xmlns:a16="http://schemas.microsoft.com/office/drawing/2014/main" id="{445C445C-EF7E-604F-9B49-7982B7B84EF9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535238"/>
            <a:ext cx="3187700" cy="3302000"/>
            <a:chOff x="3593" y="1794"/>
            <a:chExt cx="2008" cy="2080"/>
          </a:xfrm>
        </p:grpSpPr>
        <p:sp>
          <p:nvSpPr>
            <p:cNvPr id="65553" name="Line 10">
              <a:extLst>
                <a:ext uri="{FF2B5EF4-FFF2-40B4-BE49-F238E27FC236}">
                  <a16:creationId xmlns:a16="http://schemas.microsoft.com/office/drawing/2014/main" id="{24AFD1F2-72EF-9844-AAD2-16DBF14FC3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5554" name="Line 11">
              <a:extLst>
                <a:ext uri="{FF2B5EF4-FFF2-40B4-BE49-F238E27FC236}">
                  <a16:creationId xmlns:a16="http://schemas.microsoft.com/office/drawing/2014/main" id="{8C0EB6DD-3386-1B40-930B-C8ADCCAE032D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5555" name="Text Box 12">
              <a:extLst>
                <a:ext uri="{FF2B5EF4-FFF2-40B4-BE49-F238E27FC236}">
                  <a16:creationId xmlns:a16="http://schemas.microsoft.com/office/drawing/2014/main" id="{1F5BF6C4-2E48-DF42-973E-3C52EE9F79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65556" name="Text Box 13">
              <a:extLst>
                <a:ext uri="{FF2B5EF4-FFF2-40B4-BE49-F238E27FC236}">
                  <a16:creationId xmlns:a16="http://schemas.microsoft.com/office/drawing/2014/main" id="{FBA42DB6-F467-BA48-89AB-A51702AD39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70" y="3586"/>
              <a:ext cx="31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Times New Roman" panose="02020603050405020304" pitchFamily="18" charset="0"/>
                </a:rPr>
                <a:t>T</a:t>
              </a:r>
              <a:r>
                <a:rPr lang="fr-FR" altLang="fr-FR" sz="2400" baseline="-25000">
                  <a:latin typeface="Times New Roman" panose="02020603050405020304" pitchFamily="18" charset="0"/>
                </a:rPr>
                <a:t>E</a:t>
              </a:r>
            </a:p>
          </p:txBody>
        </p:sp>
        <p:sp>
          <p:nvSpPr>
            <p:cNvPr id="65557" name="Oval 14">
              <a:extLst>
                <a:ext uri="{FF2B5EF4-FFF2-40B4-BE49-F238E27FC236}">
                  <a16:creationId xmlns:a16="http://schemas.microsoft.com/office/drawing/2014/main" id="{804A26B7-20E5-FC4B-A6E6-2FE326F9A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endParaRPr lang="fr-FR" altLang="fr-FR" sz="2400">
                <a:solidFill>
                  <a:schemeClr val="bg2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4" name="Group 15">
            <a:extLst>
              <a:ext uri="{FF2B5EF4-FFF2-40B4-BE49-F238E27FC236}">
                <a16:creationId xmlns:a16="http://schemas.microsoft.com/office/drawing/2014/main" id="{F3BE93B6-AF46-5244-A095-F5E7F5D640B7}"/>
              </a:ext>
            </a:extLst>
          </p:cNvPr>
          <p:cNvGrpSpPr>
            <a:grpSpLocks/>
          </p:cNvGrpSpPr>
          <p:nvPr/>
        </p:nvGrpSpPr>
        <p:grpSpPr bwMode="auto">
          <a:xfrm>
            <a:off x="-177800" y="3027363"/>
            <a:ext cx="5978525" cy="2336800"/>
            <a:chOff x="-112" y="2104"/>
            <a:chExt cx="3766" cy="1472"/>
          </a:xfrm>
        </p:grpSpPr>
        <p:grpSp>
          <p:nvGrpSpPr>
            <p:cNvPr id="65544" name="Group 16">
              <a:extLst>
                <a:ext uri="{FF2B5EF4-FFF2-40B4-BE49-F238E27FC236}">
                  <a16:creationId xmlns:a16="http://schemas.microsoft.com/office/drawing/2014/main" id="{DA29F9F1-C9AC-DA48-92FB-2133B0B45D7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12" y="3234"/>
              <a:ext cx="3766" cy="342"/>
              <a:chOff x="480" y="3250"/>
              <a:chExt cx="3766" cy="342"/>
            </a:xfrm>
          </p:grpSpPr>
          <p:sp>
            <p:nvSpPr>
              <p:cNvPr id="65551" name="Text Box 17">
                <a:extLst>
                  <a:ext uri="{FF2B5EF4-FFF2-40B4-BE49-F238E27FC236}">
                    <a16:creationId xmlns:a16="http://schemas.microsoft.com/office/drawing/2014/main" id="{71CE0018-6A79-5841-B76D-57EACF4FC03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61" y="3250"/>
                <a:ext cx="2185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fr-FR" altLang="fr-FR" sz="2400">
                    <a:solidFill>
                      <a:srgbClr val="40A3D1"/>
                    </a:solidFill>
                  </a:rPr>
                  <a:t>Trois points d'intersection </a:t>
                </a:r>
              </a:p>
            </p:txBody>
          </p:sp>
          <p:sp>
            <p:nvSpPr>
              <p:cNvPr id="65552" name="Oval 18">
                <a:extLst>
                  <a:ext uri="{FF2B5EF4-FFF2-40B4-BE49-F238E27FC236}">
                    <a16:creationId xmlns:a16="http://schemas.microsoft.com/office/drawing/2014/main" id="{D21E779D-3FFE-4A4E-9A84-E02A624B77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0" y="3536"/>
                <a:ext cx="56" cy="56"/>
              </a:xfrm>
              <a:prstGeom prst="ellipse">
                <a:avLst/>
              </a:prstGeom>
              <a:solidFill>
                <a:srgbClr val="0099FF"/>
              </a:solidFill>
              <a:ln w="12700">
                <a:solidFill>
                  <a:srgbClr val="0099FF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</a:pPr>
                <a:endParaRPr lang="fr-FR" altLang="fr-FR" sz="2400"/>
              </a:p>
            </p:txBody>
          </p:sp>
        </p:grpSp>
        <p:sp>
          <p:nvSpPr>
            <p:cNvPr id="65545" name="Line 19">
              <a:extLst>
                <a:ext uri="{FF2B5EF4-FFF2-40B4-BE49-F238E27FC236}">
                  <a16:creationId xmlns:a16="http://schemas.microsoft.com/office/drawing/2014/main" id="{6B2151A4-D0F6-EC41-BF7F-C7A2629E61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00" y="2104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5546" name="Oval 20">
              <a:extLst>
                <a:ext uri="{FF2B5EF4-FFF2-40B4-BE49-F238E27FC236}">
                  <a16:creationId xmlns:a16="http://schemas.microsoft.com/office/drawing/2014/main" id="{844EB175-5E72-834F-B10B-E7C5BF8272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8" y="2192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65547" name="Oval 21">
              <a:extLst>
                <a:ext uri="{FF2B5EF4-FFF2-40B4-BE49-F238E27FC236}">
                  <a16:creationId xmlns:a16="http://schemas.microsoft.com/office/drawing/2014/main" id="{04ADF88D-E3AF-0741-9E3E-D88C8252A4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" y="3512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65548" name="Oval 22">
              <a:extLst>
                <a:ext uri="{FF2B5EF4-FFF2-40B4-BE49-F238E27FC236}">
                  <a16:creationId xmlns:a16="http://schemas.microsoft.com/office/drawing/2014/main" id="{AFB0154C-C89B-BE43-965E-EFC41DF243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8" y="2640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65549" name="AutoShape 23">
              <a:extLst>
                <a:ext uri="{FF2B5EF4-FFF2-40B4-BE49-F238E27FC236}">
                  <a16:creationId xmlns:a16="http://schemas.microsoft.com/office/drawing/2014/main" id="{8EE44012-F68E-9A40-A789-F8EA28CD7E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" y="2992"/>
              <a:ext cx="352" cy="2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lnTo>
                    <a:pt x="135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5550" name="Text Box 24">
              <a:extLst>
                <a:ext uri="{FF2B5EF4-FFF2-40B4-BE49-F238E27FC236}">
                  <a16:creationId xmlns:a16="http://schemas.microsoft.com/office/drawing/2014/main" id="{E294B0E1-9A23-094A-9E98-0836F0C18C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8" y="2502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</a:t>
              </a:r>
            </a:p>
          </p:txBody>
        </p:sp>
      </p:grpSp>
      <p:sp>
        <p:nvSpPr>
          <p:cNvPr id="25" name="Rectangle 2">
            <a:extLst>
              <a:ext uri="{FF2B5EF4-FFF2-40B4-BE49-F238E27FC236}">
                <a16:creationId xmlns:a16="http://schemas.microsoft.com/office/drawing/2014/main" id="{3DFF558A-E31C-A74A-8AD8-33BF3664DE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11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61" name="Group 2">
            <a:extLst>
              <a:ext uri="{FF2B5EF4-FFF2-40B4-BE49-F238E27FC236}">
                <a16:creationId xmlns:a16="http://schemas.microsoft.com/office/drawing/2014/main" id="{6C2F46A4-76B2-E042-ABB9-A811B790F04F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593975"/>
            <a:ext cx="5016500" cy="3022600"/>
            <a:chOff x="737" y="1864"/>
            <a:chExt cx="2992" cy="1904"/>
          </a:xfrm>
        </p:grpSpPr>
        <p:sp>
          <p:nvSpPr>
            <p:cNvPr id="66583" name="Line 3">
              <a:extLst>
                <a:ext uri="{FF2B5EF4-FFF2-40B4-BE49-F238E27FC236}">
                  <a16:creationId xmlns:a16="http://schemas.microsoft.com/office/drawing/2014/main" id="{4D8A91E1-6EA4-D048-98EA-2F2E4F1332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6584" name="Line 4">
              <a:extLst>
                <a:ext uri="{FF2B5EF4-FFF2-40B4-BE49-F238E27FC236}">
                  <a16:creationId xmlns:a16="http://schemas.microsoft.com/office/drawing/2014/main" id="{A516EA73-3835-434E-87E9-A13A66C52DC9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6585" name="Freeform 5">
              <a:extLst>
                <a:ext uri="{FF2B5EF4-FFF2-40B4-BE49-F238E27FC236}">
                  <a16:creationId xmlns:a16="http://schemas.microsoft.com/office/drawing/2014/main" id="{46EC4AFF-ADB0-364D-B150-5147B9ED948D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66562" name="Line 6">
            <a:extLst>
              <a:ext uri="{FF2B5EF4-FFF2-40B4-BE49-F238E27FC236}">
                <a16:creationId xmlns:a16="http://schemas.microsoft.com/office/drawing/2014/main" id="{9EA8C971-9E43-674D-8CBC-0DC4763EC6B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29749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6563" name="Oval 7">
            <a:extLst>
              <a:ext uri="{FF2B5EF4-FFF2-40B4-BE49-F238E27FC236}">
                <a16:creationId xmlns:a16="http://schemas.microsoft.com/office/drawing/2014/main" id="{1C607446-62AF-D747-8055-75B40D27D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6100" y="48164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66564" name="Text Box 8">
            <a:extLst>
              <a:ext uri="{FF2B5EF4-FFF2-40B4-BE49-F238E27FC236}">
                <a16:creationId xmlns:a16="http://schemas.microsoft.com/office/drawing/2014/main" id="{378258C3-F988-A94B-A51B-FDB6074C88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581150"/>
            <a:ext cx="541496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Augmentation de la température d'entrée</a:t>
            </a:r>
          </a:p>
        </p:txBody>
      </p:sp>
      <p:grpSp>
        <p:nvGrpSpPr>
          <p:cNvPr id="66565" name="Group 9">
            <a:extLst>
              <a:ext uri="{FF2B5EF4-FFF2-40B4-BE49-F238E27FC236}">
                <a16:creationId xmlns:a16="http://schemas.microsoft.com/office/drawing/2014/main" id="{C57915EE-B724-A942-AFA1-09A65217FDBE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482850"/>
            <a:ext cx="3187700" cy="3302000"/>
            <a:chOff x="3593" y="1794"/>
            <a:chExt cx="2008" cy="2080"/>
          </a:xfrm>
        </p:grpSpPr>
        <p:sp>
          <p:nvSpPr>
            <p:cNvPr id="66578" name="Line 10">
              <a:extLst>
                <a:ext uri="{FF2B5EF4-FFF2-40B4-BE49-F238E27FC236}">
                  <a16:creationId xmlns:a16="http://schemas.microsoft.com/office/drawing/2014/main" id="{FA1BFC29-0514-4A40-A983-5B81B0E6E2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6579" name="Line 11">
              <a:extLst>
                <a:ext uri="{FF2B5EF4-FFF2-40B4-BE49-F238E27FC236}">
                  <a16:creationId xmlns:a16="http://schemas.microsoft.com/office/drawing/2014/main" id="{B0D83401-4118-2F44-B329-B233AAFF4108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6580" name="Text Box 12">
              <a:extLst>
                <a:ext uri="{FF2B5EF4-FFF2-40B4-BE49-F238E27FC236}">
                  <a16:creationId xmlns:a16="http://schemas.microsoft.com/office/drawing/2014/main" id="{3BC6CA09-34BA-5640-91C7-CD0FAD3AF7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66581" name="Text Box 13">
              <a:extLst>
                <a:ext uri="{FF2B5EF4-FFF2-40B4-BE49-F238E27FC236}">
                  <a16:creationId xmlns:a16="http://schemas.microsoft.com/office/drawing/2014/main" id="{22BBF661-8761-3140-A1E5-AC19679183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70" y="3586"/>
              <a:ext cx="31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>
                  <a:latin typeface="Times New Roman" panose="02020603050405020304" pitchFamily="18" charset="0"/>
                </a:rPr>
                <a:t>T</a:t>
              </a:r>
              <a:r>
                <a:rPr lang="fr-FR" altLang="fr-FR" sz="2400" baseline="-25000">
                  <a:latin typeface="Times New Roman" panose="02020603050405020304" pitchFamily="18" charset="0"/>
                </a:rPr>
                <a:t>E</a:t>
              </a:r>
            </a:p>
          </p:txBody>
        </p:sp>
        <p:sp>
          <p:nvSpPr>
            <p:cNvPr id="66582" name="Oval 14">
              <a:extLst>
                <a:ext uri="{FF2B5EF4-FFF2-40B4-BE49-F238E27FC236}">
                  <a16:creationId xmlns:a16="http://schemas.microsoft.com/office/drawing/2014/main" id="{A7BF3431-53F0-7440-A70A-C4F2B7724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endParaRPr lang="fr-FR" altLang="fr-FR" sz="2400">
                <a:solidFill>
                  <a:schemeClr val="bg2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66566" name="Line 15">
            <a:extLst>
              <a:ext uri="{FF2B5EF4-FFF2-40B4-BE49-F238E27FC236}">
                <a16:creationId xmlns:a16="http://schemas.microsoft.com/office/drawing/2014/main" id="{57CB2FA2-40A1-7647-BF89-78CBBD38E40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70000" y="29749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grpSp>
        <p:nvGrpSpPr>
          <p:cNvPr id="66567" name="Group 16">
            <a:extLst>
              <a:ext uri="{FF2B5EF4-FFF2-40B4-BE49-F238E27FC236}">
                <a16:creationId xmlns:a16="http://schemas.microsoft.com/office/drawing/2014/main" id="{4947C75F-3449-A043-A488-F25BA16DB48A}"/>
              </a:ext>
            </a:extLst>
          </p:cNvPr>
          <p:cNvGrpSpPr>
            <a:grpSpLocks/>
          </p:cNvGrpSpPr>
          <p:nvPr/>
        </p:nvGrpSpPr>
        <p:grpSpPr bwMode="auto">
          <a:xfrm>
            <a:off x="-177800" y="2987675"/>
            <a:ext cx="6005513" cy="2336800"/>
            <a:chOff x="-112" y="2112"/>
            <a:chExt cx="3783" cy="1472"/>
          </a:xfrm>
        </p:grpSpPr>
        <p:grpSp>
          <p:nvGrpSpPr>
            <p:cNvPr id="66570" name="Group 17">
              <a:extLst>
                <a:ext uri="{FF2B5EF4-FFF2-40B4-BE49-F238E27FC236}">
                  <a16:creationId xmlns:a16="http://schemas.microsoft.com/office/drawing/2014/main" id="{61F828F9-32AA-D548-B2A8-3E2A317DDE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12" y="3234"/>
              <a:ext cx="3783" cy="342"/>
              <a:chOff x="480" y="3250"/>
              <a:chExt cx="3783" cy="342"/>
            </a:xfrm>
          </p:grpSpPr>
          <p:sp>
            <p:nvSpPr>
              <p:cNvPr id="66576" name="Text Box 18">
                <a:extLst>
                  <a:ext uri="{FF2B5EF4-FFF2-40B4-BE49-F238E27FC236}">
                    <a16:creationId xmlns:a16="http://schemas.microsoft.com/office/drawing/2014/main" id="{0A6DFD3A-5492-5A44-95C7-7A1BA5A2B47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45" y="3250"/>
                <a:ext cx="2218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fr-FR" altLang="fr-FR" sz="2400">
                    <a:solidFill>
                      <a:srgbClr val="40A3D1"/>
                    </a:solidFill>
                  </a:rPr>
                  <a:t>Deux points d'intersection </a:t>
                </a:r>
              </a:p>
            </p:txBody>
          </p:sp>
          <p:sp>
            <p:nvSpPr>
              <p:cNvPr id="66577" name="Oval 19">
                <a:extLst>
                  <a:ext uri="{FF2B5EF4-FFF2-40B4-BE49-F238E27FC236}">
                    <a16:creationId xmlns:a16="http://schemas.microsoft.com/office/drawing/2014/main" id="{59C9901D-A551-F443-8C20-FE1259E997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0" y="3536"/>
                <a:ext cx="56" cy="56"/>
              </a:xfrm>
              <a:prstGeom prst="ellipse">
                <a:avLst/>
              </a:prstGeom>
              <a:solidFill>
                <a:srgbClr val="0099FF"/>
              </a:solidFill>
              <a:ln w="12700">
                <a:solidFill>
                  <a:srgbClr val="0099FF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</a:pPr>
                <a:endParaRPr lang="fr-FR" altLang="fr-FR" sz="2400"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66571" name="AutoShape 20">
              <a:extLst>
                <a:ext uri="{FF2B5EF4-FFF2-40B4-BE49-F238E27FC236}">
                  <a16:creationId xmlns:a16="http://schemas.microsoft.com/office/drawing/2014/main" id="{083D2DB3-9CB5-9441-8A63-FFAED0A4E6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0" y="2896"/>
              <a:ext cx="352" cy="2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lnTo>
                    <a:pt x="135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6572" name="Text Box 21">
              <a:extLst>
                <a:ext uri="{FF2B5EF4-FFF2-40B4-BE49-F238E27FC236}">
                  <a16:creationId xmlns:a16="http://schemas.microsoft.com/office/drawing/2014/main" id="{410AB25E-6DD8-3A49-85D5-C508B95368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0" y="2558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</a:t>
              </a:r>
            </a:p>
          </p:txBody>
        </p:sp>
        <p:sp>
          <p:nvSpPr>
            <p:cNvPr id="66573" name="Line 22">
              <a:extLst>
                <a:ext uri="{FF2B5EF4-FFF2-40B4-BE49-F238E27FC236}">
                  <a16:creationId xmlns:a16="http://schemas.microsoft.com/office/drawing/2014/main" id="{DF19754D-F790-6644-BDB9-E6815A11F6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4" y="2112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6574" name="Oval 23">
              <a:extLst>
                <a:ext uri="{FF2B5EF4-FFF2-40B4-BE49-F238E27FC236}">
                  <a16:creationId xmlns:a16="http://schemas.microsoft.com/office/drawing/2014/main" id="{6B3821C0-9E1E-804F-A036-7F30860A83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" y="3320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sp>
          <p:nvSpPr>
            <p:cNvPr id="66575" name="Oval 24">
              <a:extLst>
                <a:ext uri="{FF2B5EF4-FFF2-40B4-BE49-F238E27FC236}">
                  <a16:creationId xmlns:a16="http://schemas.microsoft.com/office/drawing/2014/main" id="{F0E6BF34-6F57-674F-9444-EFE0DC6946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32" y="2192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66568" name="Oval 25">
            <a:extLst>
              <a:ext uri="{FF2B5EF4-FFF2-40B4-BE49-F238E27FC236}">
                <a16:creationId xmlns:a16="http://schemas.microsoft.com/office/drawing/2014/main" id="{F0E623E8-74FF-2D4A-94B2-F52C59D3C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0" y="4448175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EAB90E23-BE94-1B40-A83B-D6563C21F1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585" name="Group 2">
            <a:extLst>
              <a:ext uri="{FF2B5EF4-FFF2-40B4-BE49-F238E27FC236}">
                <a16:creationId xmlns:a16="http://schemas.microsoft.com/office/drawing/2014/main" id="{F0A315C0-5FFE-A347-ACFC-A258056E3B02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527300"/>
            <a:ext cx="5016500" cy="3022600"/>
            <a:chOff x="737" y="1864"/>
            <a:chExt cx="2992" cy="1904"/>
          </a:xfrm>
        </p:grpSpPr>
        <p:sp>
          <p:nvSpPr>
            <p:cNvPr id="67609" name="Line 3">
              <a:extLst>
                <a:ext uri="{FF2B5EF4-FFF2-40B4-BE49-F238E27FC236}">
                  <a16:creationId xmlns:a16="http://schemas.microsoft.com/office/drawing/2014/main" id="{F220A5DF-BE5D-8C49-8A7F-1C6E45CED8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7610" name="Line 4">
              <a:extLst>
                <a:ext uri="{FF2B5EF4-FFF2-40B4-BE49-F238E27FC236}">
                  <a16:creationId xmlns:a16="http://schemas.microsoft.com/office/drawing/2014/main" id="{4C99C97E-3EDD-EF49-AC8F-7F22E0ECE97D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7611" name="Freeform 5">
              <a:extLst>
                <a:ext uri="{FF2B5EF4-FFF2-40B4-BE49-F238E27FC236}">
                  <a16:creationId xmlns:a16="http://schemas.microsoft.com/office/drawing/2014/main" id="{113801C6-E9FA-194E-8C91-FA1221A36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67586" name="Line 6">
            <a:extLst>
              <a:ext uri="{FF2B5EF4-FFF2-40B4-BE49-F238E27FC236}">
                <a16:creationId xmlns:a16="http://schemas.microsoft.com/office/drawing/2014/main" id="{9BE7635C-EF14-CC4D-853B-C0CB0807312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2908300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7587" name="Oval 7">
            <a:extLst>
              <a:ext uri="{FF2B5EF4-FFF2-40B4-BE49-F238E27FC236}">
                <a16:creationId xmlns:a16="http://schemas.microsoft.com/office/drawing/2014/main" id="{FDC1466E-12C3-7A44-8A7B-1423938E8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6100" y="4749800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67588" name="Text Box 8">
            <a:extLst>
              <a:ext uri="{FF2B5EF4-FFF2-40B4-BE49-F238E27FC236}">
                <a16:creationId xmlns:a16="http://schemas.microsoft.com/office/drawing/2014/main" id="{C83DEA1C-A880-F743-9001-5E3C797C1D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514475"/>
            <a:ext cx="54149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Augmentation de la température d'entrée</a:t>
            </a:r>
          </a:p>
        </p:txBody>
      </p:sp>
      <p:grpSp>
        <p:nvGrpSpPr>
          <p:cNvPr id="67589" name="Group 9">
            <a:extLst>
              <a:ext uri="{FF2B5EF4-FFF2-40B4-BE49-F238E27FC236}">
                <a16:creationId xmlns:a16="http://schemas.microsoft.com/office/drawing/2014/main" id="{36227FA8-4216-EB4A-B8A2-FEFB284478C4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416175"/>
            <a:ext cx="3187700" cy="3306763"/>
            <a:chOff x="3593" y="1794"/>
            <a:chExt cx="2008" cy="2083"/>
          </a:xfrm>
        </p:grpSpPr>
        <p:sp>
          <p:nvSpPr>
            <p:cNvPr id="67604" name="Line 10">
              <a:extLst>
                <a:ext uri="{FF2B5EF4-FFF2-40B4-BE49-F238E27FC236}">
                  <a16:creationId xmlns:a16="http://schemas.microsoft.com/office/drawing/2014/main" id="{96825A00-B2E6-FE43-AE95-174FF29259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7605" name="Line 11">
              <a:extLst>
                <a:ext uri="{FF2B5EF4-FFF2-40B4-BE49-F238E27FC236}">
                  <a16:creationId xmlns:a16="http://schemas.microsoft.com/office/drawing/2014/main" id="{FE34C9C1-A992-1141-98DF-9FE21DFF00F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7606" name="Text Box 12">
              <a:extLst>
                <a:ext uri="{FF2B5EF4-FFF2-40B4-BE49-F238E27FC236}">
                  <a16:creationId xmlns:a16="http://schemas.microsoft.com/office/drawing/2014/main" id="{5CD6B5D5-7B80-1949-B392-974C3A57E0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67607" name="Text Box 13">
              <a:extLst>
                <a:ext uri="{FF2B5EF4-FFF2-40B4-BE49-F238E27FC236}">
                  <a16:creationId xmlns:a16="http://schemas.microsoft.com/office/drawing/2014/main" id="{2B56BAE8-BF4C-3746-A2BE-4F290EFC57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" y="3586"/>
              <a:ext cx="27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67608" name="Oval 14">
              <a:extLst>
                <a:ext uri="{FF2B5EF4-FFF2-40B4-BE49-F238E27FC236}">
                  <a16:creationId xmlns:a16="http://schemas.microsoft.com/office/drawing/2014/main" id="{5E9F1A5E-D473-8C4C-8B77-D7EF06A9A7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endParaRPr lang="fr-FR" altLang="fr-FR" sz="2400">
                <a:solidFill>
                  <a:schemeClr val="bg2"/>
                </a:solidFill>
              </a:endParaRPr>
            </a:p>
          </p:txBody>
        </p:sp>
      </p:grpSp>
      <p:sp>
        <p:nvSpPr>
          <p:cNvPr id="67590" name="Line 15">
            <a:extLst>
              <a:ext uri="{FF2B5EF4-FFF2-40B4-BE49-F238E27FC236}">
                <a16:creationId xmlns:a16="http://schemas.microsoft.com/office/drawing/2014/main" id="{B267FA7A-CFFD-8A45-BC03-3313A33617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70000" y="2908300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7591" name="Line 16">
            <a:extLst>
              <a:ext uri="{FF2B5EF4-FFF2-40B4-BE49-F238E27FC236}">
                <a16:creationId xmlns:a16="http://schemas.microsoft.com/office/drawing/2014/main" id="{F2D4A9F5-8459-274E-9F8F-EA43D6E074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21000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125969" name="Oval 17">
            <a:extLst>
              <a:ext uri="{FF2B5EF4-FFF2-40B4-BE49-F238E27FC236}">
                <a16:creationId xmlns:a16="http://schemas.microsoft.com/office/drawing/2014/main" id="{68CC87F2-45CF-D244-8502-F4C371B168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4600" y="2882900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67593" name="Oval 18">
            <a:extLst>
              <a:ext uri="{FF2B5EF4-FFF2-40B4-BE49-F238E27FC236}">
                <a16:creationId xmlns:a16="http://schemas.microsoft.com/office/drawing/2014/main" id="{D0985CF1-B4F4-EB4B-8CFB-E1DC9C894C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0" y="4381500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pSp>
        <p:nvGrpSpPr>
          <p:cNvPr id="4" name="Group 19">
            <a:extLst>
              <a:ext uri="{FF2B5EF4-FFF2-40B4-BE49-F238E27FC236}">
                <a16:creationId xmlns:a16="http://schemas.microsoft.com/office/drawing/2014/main" id="{7A436BA9-9412-2446-A2BE-FAB477496C4F}"/>
              </a:ext>
            </a:extLst>
          </p:cNvPr>
          <p:cNvGrpSpPr>
            <a:grpSpLocks/>
          </p:cNvGrpSpPr>
          <p:nvPr/>
        </p:nvGrpSpPr>
        <p:grpSpPr bwMode="auto">
          <a:xfrm>
            <a:off x="-177800" y="2908300"/>
            <a:ext cx="6094413" cy="2336800"/>
            <a:chOff x="-112" y="2104"/>
            <a:chExt cx="3839" cy="1472"/>
          </a:xfrm>
        </p:grpSpPr>
        <p:grpSp>
          <p:nvGrpSpPr>
            <p:cNvPr id="67597" name="Group 20">
              <a:extLst>
                <a:ext uri="{FF2B5EF4-FFF2-40B4-BE49-F238E27FC236}">
                  <a16:creationId xmlns:a16="http://schemas.microsoft.com/office/drawing/2014/main" id="{2B28CA47-3B8D-8744-8524-FDCB0838F0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112" y="3234"/>
              <a:ext cx="3839" cy="342"/>
              <a:chOff x="480" y="3250"/>
              <a:chExt cx="3839" cy="342"/>
            </a:xfrm>
          </p:grpSpPr>
          <p:sp>
            <p:nvSpPr>
              <p:cNvPr id="67602" name="Text Box 21">
                <a:extLst>
                  <a:ext uri="{FF2B5EF4-FFF2-40B4-BE49-F238E27FC236}">
                    <a16:creationId xmlns:a16="http://schemas.microsoft.com/office/drawing/2014/main" id="{D6B8F1EA-2029-2D40-8CC7-C5518A82D2A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90" y="3250"/>
                <a:ext cx="2329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fr-FR" altLang="fr-FR" sz="2400">
                    <a:solidFill>
                      <a:srgbClr val="40A3D1"/>
                    </a:solidFill>
                  </a:rPr>
                  <a:t>Un seul point d'intersection </a:t>
                </a:r>
              </a:p>
            </p:txBody>
          </p:sp>
          <p:sp>
            <p:nvSpPr>
              <p:cNvPr id="67603" name="Oval 22">
                <a:extLst>
                  <a:ext uri="{FF2B5EF4-FFF2-40B4-BE49-F238E27FC236}">
                    <a16:creationId xmlns:a16="http://schemas.microsoft.com/office/drawing/2014/main" id="{29BC3B99-EC6E-1847-AF45-30EB8CBB94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0" y="3536"/>
                <a:ext cx="56" cy="56"/>
              </a:xfrm>
              <a:prstGeom prst="ellipse">
                <a:avLst/>
              </a:prstGeom>
              <a:solidFill>
                <a:srgbClr val="0099FF"/>
              </a:solidFill>
              <a:ln w="12700">
                <a:solidFill>
                  <a:srgbClr val="0099FF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</a:pPr>
                <a:endParaRPr lang="fr-FR" altLang="fr-FR" sz="2400"/>
              </a:p>
            </p:txBody>
          </p:sp>
        </p:grpSp>
        <p:sp>
          <p:nvSpPr>
            <p:cNvPr id="67598" name="AutoShape 23">
              <a:extLst>
                <a:ext uri="{FF2B5EF4-FFF2-40B4-BE49-F238E27FC236}">
                  <a16:creationId xmlns:a16="http://schemas.microsoft.com/office/drawing/2014/main" id="{27F491B2-4465-E946-95ED-8FD5A8DA2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0" y="2896"/>
              <a:ext cx="352" cy="2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lnTo>
                    <a:pt x="135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7599" name="Text Box 24">
              <a:extLst>
                <a:ext uri="{FF2B5EF4-FFF2-40B4-BE49-F238E27FC236}">
                  <a16:creationId xmlns:a16="http://schemas.microsoft.com/office/drawing/2014/main" id="{96E630EF-AB4C-9F4D-A0C0-88EF2445EA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0" y="2558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</a:t>
              </a:r>
            </a:p>
          </p:txBody>
        </p:sp>
        <p:sp>
          <p:nvSpPr>
            <p:cNvPr id="67600" name="Line 25">
              <a:extLst>
                <a:ext uri="{FF2B5EF4-FFF2-40B4-BE49-F238E27FC236}">
                  <a16:creationId xmlns:a16="http://schemas.microsoft.com/office/drawing/2014/main" id="{20094B0E-9814-D343-BB11-219EDF85F9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0" y="2104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7601" name="Oval 26">
              <a:extLst>
                <a:ext uri="{FF2B5EF4-FFF2-40B4-BE49-F238E27FC236}">
                  <a16:creationId xmlns:a16="http://schemas.microsoft.com/office/drawing/2014/main" id="{71EC7A1C-7914-4641-B0E0-DC6045FA86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8" y="2184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</p:grpSp>
      <p:sp>
        <p:nvSpPr>
          <p:cNvPr id="125979" name="AutoShape 27">
            <a:extLst>
              <a:ext uri="{FF2B5EF4-FFF2-40B4-BE49-F238E27FC236}">
                <a16:creationId xmlns:a16="http://schemas.microsoft.com/office/drawing/2014/main" id="{9048AB94-8648-D34B-8D99-C08644F537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2400" y="2908300"/>
            <a:ext cx="2933700" cy="1727200"/>
          </a:xfrm>
          <a:prstGeom prst="irregularSeal2">
            <a:avLst/>
          </a:prstGeom>
          <a:solidFill>
            <a:schemeClr val="bg1"/>
          </a:solidFill>
          <a:ln w="12700">
            <a:solidFill>
              <a:srgbClr val="CC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000">
                <a:solidFill>
                  <a:schemeClr val="bg2"/>
                </a:solidFill>
              </a:rPr>
              <a:t>    Emballement </a:t>
            </a:r>
          </a:p>
          <a:p>
            <a:pPr algn="ctr">
              <a:spcBef>
                <a:spcPct val="0"/>
              </a:spcBef>
            </a:pPr>
            <a:r>
              <a:rPr lang="fr-FR" altLang="fr-FR" sz="2000">
                <a:solidFill>
                  <a:schemeClr val="bg2"/>
                </a:solidFill>
              </a:rPr>
              <a:t>de réacteur </a:t>
            </a:r>
          </a:p>
          <a:p>
            <a:pPr algn="ctr">
              <a:spcBef>
                <a:spcPct val="0"/>
              </a:spcBef>
            </a:pPr>
            <a:r>
              <a:rPr lang="fr-FR" altLang="fr-FR" sz="2000">
                <a:solidFill>
                  <a:schemeClr val="bg2"/>
                </a:solidFill>
              </a:rPr>
              <a:t>possible</a:t>
            </a:r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B30B16BB-F402-B947-ADFB-3D2EBFAD1A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969" grpId="0" animBg="1"/>
      <p:bldP spid="125979" grpId="0" animBg="1" autoUpdateAnimBg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09" name="Group 2">
            <a:extLst>
              <a:ext uri="{FF2B5EF4-FFF2-40B4-BE49-F238E27FC236}">
                <a16:creationId xmlns:a16="http://schemas.microsoft.com/office/drawing/2014/main" id="{0D1FAE6D-D0B1-CE40-BD78-F6F0E30909F0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501900"/>
            <a:ext cx="5016500" cy="3022600"/>
            <a:chOff x="737" y="1864"/>
            <a:chExt cx="2992" cy="1904"/>
          </a:xfrm>
        </p:grpSpPr>
        <p:sp>
          <p:nvSpPr>
            <p:cNvPr id="68629" name="Line 3">
              <a:extLst>
                <a:ext uri="{FF2B5EF4-FFF2-40B4-BE49-F238E27FC236}">
                  <a16:creationId xmlns:a16="http://schemas.microsoft.com/office/drawing/2014/main" id="{AD534FEF-91FF-5A45-A4BE-398E97F0B3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8630" name="Line 4">
              <a:extLst>
                <a:ext uri="{FF2B5EF4-FFF2-40B4-BE49-F238E27FC236}">
                  <a16:creationId xmlns:a16="http://schemas.microsoft.com/office/drawing/2014/main" id="{C24B4A48-06C1-FB49-A54F-F05D89633EF9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8631" name="Freeform 5">
              <a:extLst>
                <a:ext uri="{FF2B5EF4-FFF2-40B4-BE49-F238E27FC236}">
                  <a16:creationId xmlns:a16="http://schemas.microsoft.com/office/drawing/2014/main" id="{3BAE4F03-CB0D-9846-BA57-156AE6BBDB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68610" name="Line 6">
            <a:extLst>
              <a:ext uri="{FF2B5EF4-FFF2-40B4-BE49-F238E27FC236}">
                <a16:creationId xmlns:a16="http://schemas.microsoft.com/office/drawing/2014/main" id="{8166B8CC-BEA2-8649-B041-9D32D3E10B7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2882900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8611" name="Oval 7">
            <a:extLst>
              <a:ext uri="{FF2B5EF4-FFF2-40B4-BE49-F238E27FC236}">
                <a16:creationId xmlns:a16="http://schemas.microsoft.com/office/drawing/2014/main" id="{9D4D5A5B-45B4-1442-B7FD-E78C62FD5C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6100" y="4724400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68612" name="Text Box 8">
            <a:extLst>
              <a:ext uri="{FF2B5EF4-FFF2-40B4-BE49-F238E27FC236}">
                <a16:creationId xmlns:a16="http://schemas.microsoft.com/office/drawing/2014/main" id="{A7B604E6-B619-9146-9987-B00D46104F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489075"/>
            <a:ext cx="54149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Augmentation de la température d'entrée</a:t>
            </a:r>
          </a:p>
        </p:txBody>
      </p:sp>
      <p:grpSp>
        <p:nvGrpSpPr>
          <p:cNvPr id="68613" name="Group 9">
            <a:extLst>
              <a:ext uri="{FF2B5EF4-FFF2-40B4-BE49-F238E27FC236}">
                <a16:creationId xmlns:a16="http://schemas.microsoft.com/office/drawing/2014/main" id="{49BAFDB0-AC2A-BC47-93BA-516A3854C89C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390775"/>
            <a:ext cx="3187700" cy="3306763"/>
            <a:chOff x="3593" y="1794"/>
            <a:chExt cx="2008" cy="2083"/>
          </a:xfrm>
        </p:grpSpPr>
        <p:sp>
          <p:nvSpPr>
            <p:cNvPr id="68624" name="Line 10">
              <a:extLst>
                <a:ext uri="{FF2B5EF4-FFF2-40B4-BE49-F238E27FC236}">
                  <a16:creationId xmlns:a16="http://schemas.microsoft.com/office/drawing/2014/main" id="{793CAE05-6B8D-5C40-AFFB-08D348CD72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8625" name="Line 11">
              <a:extLst>
                <a:ext uri="{FF2B5EF4-FFF2-40B4-BE49-F238E27FC236}">
                  <a16:creationId xmlns:a16="http://schemas.microsoft.com/office/drawing/2014/main" id="{4E55EC1A-996F-AF45-AF0A-81E5BECC7D5F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8626" name="Text Box 12">
              <a:extLst>
                <a:ext uri="{FF2B5EF4-FFF2-40B4-BE49-F238E27FC236}">
                  <a16:creationId xmlns:a16="http://schemas.microsoft.com/office/drawing/2014/main" id="{B69A5D30-3D41-8641-ABE9-F2F073BA84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68627" name="Text Box 13">
              <a:extLst>
                <a:ext uri="{FF2B5EF4-FFF2-40B4-BE49-F238E27FC236}">
                  <a16:creationId xmlns:a16="http://schemas.microsoft.com/office/drawing/2014/main" id="{B48F1DD6-AA6B-904A-AF76-737820E7C9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" y="3586"/>
              <a:ext cx="27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68628" name="Oval 14">
              <a:extLst>
                <a:ext uri="{FF2B5EF4-FFF2-40B4-BE49-F238E27FC236}">
                  <a16:creationId xmlns:a16="http://schemas.microsoft.com/office/drawing/2014/main" id="{D559EBB1-01DE-BE42-B008-A21BA06F8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endParaRPr lang="fr-FR" altLang="fr-FR" sz="2400">
                <a:solidFill>
                  <a:schemeClr val="bg2"/>
                </a:solidFill>
              </a:endParaRPr>
            </a:p>
          </p:txBody>
        </p:sp>
      </p:grpSp>
      <p:sp>
        <p:nvSpPr>
          <p:cNvPr id="68614" name="Line 15">
            <a:extLst>
              <a:ext uri="{FF2B5EF4-FFF2-40B4-BE49-F238E27FC236}">
                <a16:creationId xmlns:a16="http://schemas.microsoft.com/office/drawing/2014/main" id="{0E4735E7-ED2C-0B4F-9C90-4160D09A930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70000" y="2882900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8615" name="Line 16">
            <a:extLst>
              <a:ext uri="{FF2B5EF4-FFF2-40B4-BE49-F238E27FC236}">
                <a16:creationId xmlns:a16="http://schemas.microsoft.com/office/drawing/2014/main" id="{27F2A05B-A341-2D4E-9085-467118BCB98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895600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8616" name="Oval 17">
            <a:extLst>
              <a:ext uri="{FF2B5EF4-FFF2-40B4-BE49-F238E27FC236}">
                <a16:creationId xmlns:a16="http://schemas.microsoft.com/office/drawing/2014/main" id="{36B31019-4164-6544-B446-C9C9766921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2700" y="2857500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68617" name="Oval 18">
            <a:extLst>
              <a:ext uri="{FF2B5EF4-FFF2-40B4-BE49-F238E27FC236}">
                <a16:creationId xmlns:a16="http://schemas.microsoft.com/office/drawing/2014/main" id="{0273B1ED-BCA8-FF4A-A10C-D0EFD923B3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0" y="4356100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68618" name="AutoShape 19">
            <a:extLst>
              <a:ext uri="{FF2B5EF4-FFF2-40B4-BE49-F238E27FC236}">
                <a16:creationId xmlns:a16="http://schemas.microsoft.com/office/drawing/2014/main" id="{83B5FF11-B6BF-0E43-8B9B-9570A17CA4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1000" y="4140200"/>
            <a:ext cx="558800" cy="342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rgbClr val="CC0000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fr-FR"/>
          </a:p>
        </p:txBody>
      </p:sp>
      <p:sp>
        <p:nvSpPr>
          <p:cNvPr id="68619" name="Text Box 20">
            <a:extLst>
              <a:ext uri="{FF2B5EF4-FFF2-40B4-BE49-F238E27FC236}">
                <a16:creationId xmlns:a16="http://schemas.microsoft.com/office/drawing/2014/main" id="{AAB2EE98-6423-9148-95E5-2F0C642EE3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750" y="3603625"/>
            <a:ext cx="6905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T</a:t>
            </a:r>
            <a:r>
              <a:rPr lang="fr-FR" altLang="fr-FR" sz="2400" baseline="-25000"/>
              <a:t>E</a:t>
            </a:r>
            <a:r>
              <a:rPr lang="fr-FR" altLang="fr-FR" sz="2400"/>
              <a:t> </a:t>
            </a:r>
            <a:r>
              <a:rPr lang="fr-FR" altLang="fr-FR" sz="2400">
                <a:sym typeface="Symbol" pitchFamily="2" charset="2"/>
              </a:rPr>
              <a:t></a:t>
            </a:r>
          </a:p>
        </p:txBody>
      </p:sp>
      <p:sp>
        <p:nvSpPr>
          <p:cNvPr id="68620" name="Line 21">
            <a:extLst>
              <a:ext uri="{FF2B5EF4-FFF2-40B4-BE49-F238E27FC236}">
                <a16:creationId xmlns:a16="http://schemas.microsoft.com/office/drawing/2014/main" id="{0C56E649-5F56-E54E-B031-73D4A711A05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62200" y="2882900"/>
            <a:ext cx="1638300" cy="2336800"/>
          </a:xfrm>
          <a:prstGeom prst="line">
            <a:avLst/>
          </a:prstGeom>
          <a:noFill/>
          <a:ln w="28575">
            <a:solidFill>
              <a:srgbClr val="3366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8621" name="Oval 22">
            <a:extLst>
              <a:ext uri="{FF2B5EF4-FFF2-40B4-BE49-F238E27FC236}">
                <a16:creationId xmlns:a16="http://schemas.microsoft.com/office/drawing/2014/main" id="{F0972798-B906-9B47-9FBD-B97073572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400" y="3009900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126999" name="Oval 23">
            <a:extLst>
              <a:ext uri="{FF2B5EF4-FFF2-40B4-BE49-F238E27FC236}">
                <a16:creationId xmlns:a16="http://schemas.microsoft.com/office/drawing/2014/main" id="{0B658DBA-31A6-F346-AB87-00740A592B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0900" y="2781300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45F3E105-E436-FB49-B019-07B6116468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999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33" name="Group 2">
            <a:extLst>
              <a:ext uri="{FF2B5EF4-FFF2-40B4-BE49-F238E27FC236}">
                <a16:creationId xmlns:a16="http://schemas.microsoft.com/office/drawing/2014/main" id="{6273CEC0-425D-624D-BAC9-ADD0EC9737D9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606675"/>
            <a:ext cx="5016500" cy="3022600"/>
            <a:chOff x="737" y="1864"/>
            <a:chExt cx="2992" cy="1904"/>
          </a:xfrm>
        </p:grpSpPr>
        <p:sp>
          <p:nvSpPr>
            <p:cNvPr id="69657" name="Line 3">
              <a:extLst>
                <a:ext uri="{FF2B5EF4-FFF2-40B4-BE49-F238E27FC236}">
                  <a16:creationId xmlns:a16="http://schemas.microsoft.com/office/drawing/2014/main" id="{E0997773-0AFD-3744-A2F2-3EA3AED6A0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9658" name="Line 4">
              <a:extLst>
                <a:ext uri="{FF2B5EF4-FFF2-40B4-BE49-F238E27FC236}">
                  <a16:creationId xmlns:a16="http://schemas.microsoft.com/office/drawing/2014/main" id="{51D0E7E0-17BD-E149-82A9-AA324840159C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9659" name="Freeform 5">
              <a:extLst>
                <a:ext uri="{FF2B5EF4-FFF2-40B4-BE49-F238E27FC236}">
                  <a16:creationId xmlns:a16="http://schemas.microsoft.com/office/drawing/2014/main" id="{241A63E2-3468-7748-8704-69CEEA22A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69634" name="Line 6">
            <a:extLst>
              <a:ext uri="{FF2B5EF4-FFF2-40B4-BE49-F238E27FC236}">
                <a16:creationId xmlns:a16="http://schemas.microsoft.com/office/drawing/2014/main" id="{B5BBF867-E622-3A44-B75B-EE88BAEDCE6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29876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9635" name="Oval 7">
            <a:extLst>
              <a:ext uri="{FF2B5EF4-FFF2-40B4-BE49-F238E27FC236}">
                <a16:creationId xmlns:a16="http://schemas.microsoft.com/office/drawing/2014/main" id="{44BEF226-0479-1248-924B-47C0A42AF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6100" y="48291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69636" name="Text Box 8">
            <a:extLst>
              <a:ext uri="{FF2B5EF4-FFF2-40B4-BE49-F238E27FC236}">
                <a16:creationId xmlns:a16="http://schemas.microsoft.com/office/drawing/2014/main" id="{4F4A830B-2156-7142-ADAE-A3D6F592F4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593850"/>
            <a:ext cx="50276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Diminution de la température d'entrée</a:t>
            </a:r>
          </a:p>
        </p:txBody>
      </p:sp>
      <p:grpSp>
        <p:nvGrpSpPr>
          <p:cNvPr id="69637" name="Group 9">
            <a:extLst>
              <a:ext uri="{FF2B5EF4-FFF2-40B4-BE49-F238E27FC236}">
                <a16:creationId xmlns:a16="http://schemas.microsoft.com/office/drawing/2014/main" id="{6ECBAD85-DF75-8143-ABFF-B708F6704CA9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495550"/>
            <a:ext cx="3187700" cy="3306763"/>
            <a:chOff x="3593" y="1794"/>
            <a:chExt cx="2008" cy="2083"/>
          </a:xfrm>
        </p:grpSpPr>
        <p:sp>
          <p:nvSpPr>
            <p:cNvPr id="69652" name="Line 10">
              <a:extLst>
                <a:ext uri="{FF2B5EF4-FFF2-40B4-BE49-F238E27FC236}">
                  <a16:creationId xmlns:a16="http://schemas.microsoft.com/office/drawing/2014/main" id="{3C0AB049-68A0-9A43-AEE8-03288108C9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9653" name="Line 11">
              <a:extLst>
                <a:ext uri="{FF2B5EF4-FFF2-40B4-BE49-F238E27FC236}">
                  <a16:creationId xmlns:a16="http://schemas.microsoft.com/office/drawing/2014/main" id="{7E336F70-EA15-4F4D-8DA7-9A4B30A3B228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9654" name="Text Box 12">
              <a:extLst>
                <a:ext uri="{FF2B5EF4-FFF2-40B4-BE49-F238E27FC236}">
                  <a16:creationId xmlns:a16="http://schemas.microsoft.com/office/drawing/2014/main" id="{B3151092-CF93-274B-91FB-FA28907D2B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69655" name="Text Box 13">
              <a:extLst>
                <a:ext uri="{FF2B5EF4-FFF2-40B4-BE49-F238E27FC236}">
                  <a16:creationId xmlns:a16="http://schemas.microsoft.com/office/drawing/2014/main" id="{C14805E6-FD42-DA42-B4E2-5D3BE033EC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" y="3586"/>
              <a:ext cx="27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69656" name="Oval 14">
              <a:extLst>
                <a:ext uri="{FF2B5EF4-FFF2-40B4-BE49-F238E27FC236}">
                  <a16:creationId xmlns:a16="http://schemas.microsoft.com/office/drawing/2014/main" id="{A2124FE1-1D9D-FC45-B229-EF9CC1E182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endParaRPr lang="fr-FR" altLang="fr-FR" sz="2400">
                <a:solidFill>
                  <a:schemeClr val="bg2"/>
                </a:solidFill>
              </a:endParaRPr>
            </a:p>
          </p:txBody>
        </p:sp>
      </p:grpSp>
      <p:sp>
        <p:nvSpPr>
          <p:cNvPr id="69638" name="Line 15">
            <a:extLst>
              <a:ext uri="{FF2B5EF4-FFF2-40B4-BE49-F238E27FC236}">
                <a16:creationId xmlns:a16="http://schemas.microsoft.com/office/drawing/2014/main" id="{746D4BEA-EAE5-DB44-A3C4-7B54E5B023A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70000" y="29876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9639" name="Line 16">
            <a:extLst>
              <a:ext uri="{FF2B5EF4-FFF2-40B4-BE49-F238E27FC236}">
                <a16:creationId xmlns:a16="http://schemas.microsoft.com/office/drawing/2014/main" id="{972B5C8C-169A-8649-88EE-9B31F4CEEEF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30003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9640" name="Oval 17">
            <a:extLst>
              <a:ext uri="{FF2B5EF4-FFF2-40B4-BE49-F238E27FC236}">
                <a16:creationId xmlns:a16="http://schemas.microsoft.com/office/drawing/2014/main" id="{ED022E85-2813-DD4B-AF6E-943281D509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2700" y="29622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69641" name="Oval 18">
            <a:extLst>
              <a:ext uri="{FF2B5EF4-FFF2-40B4-BE49-F238E27FC236}">
                <a16:creationId xmlns:a16="http://schemas.microsoft.com/office/drawing/2014/main" id="{3D0BE968-4F7A-704A-8E51-ABE8E402AD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0" y="44608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69642" name="Line 19">
            <a:extLst>
              <a:ext uri="{FF2B5EF4-FFF2-40B4-BE49-F238E27FC236}">
                <a16:creationId xmlns:a16="http://schemas.microsoft.com/office/drawing/2014/main" id="{EC1FC055-8CD3-DC49-967B-35AB2DA96DD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62200" y="29876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69643" name="Oval 20">
            <a:extLst>
              <a:ext uri="{FF2B5EF4-FFF2-40B4-BE49-F238E27FC236}">
                <a16:creationId xmlns:a16="http://schemas.microsoft.com/office/drawing/2014/main" id="{6A21E393-2364-2045-A2E5-A6771440BD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0900" y="28860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pSp>
        <p:nvGrpSpPr>
          <p:cNvPr id="4" name="Group 21">
            <a:extLst>
              <a:ext uri="{FF2B5EF4-FFF2-40B4-BE49-F238E27FC236}">
                <a16:creationId xmlns:a16="http://schemas.microsoft.com/office/drawing/2014/main" id="{C14E003A-ACA2-DC48-9AF3-7086F753D1B0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3000375"/>
            <a:ext cx="2297113" cy="2336800"/>
            <a:chOff x="1104" y="2112"/>
            <a:chExt cx="1447" cy="1472"/>
          </a:xfrm>
        </p:grpSpPr>
        <p:sp>
          <p:nvSpPr>
            <p:cNvPr id="69647" name="Text Box 22">
              <a:extLst>
                <a:ext uri="{FF2B5EF4-FFF2-40B4-BE49-F238E27FC236}">
                  <a16:creationId xmlns:a16="http://schemas.microsoft.com/office/drawing/2014/main" id="{3B9DBE19-AC94-3041-AA10-4FD61D2D73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6" y="2846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</a:t>
              </a:r>
            </a:p>
          </p:txBody>
        </p:sp>
        <p:sp>
          <p:nvSpPr>
            <p:cNvPr id="69648" name="Line 23">
              <a:extLst>
                <a:ext uri="{FF2B5EF4-FFF2-40B4-BE49-F238E27FC236}">
                  <a16:creationId xmlns:a16="http://schemas.microsoft.com/office/drawing/2014/main" id="{33F4023F-CEFB-2B4E-B58E-5F19724292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4" y="2112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9649" name="Oval 24">
              <a:extLst>
                <a:ext uri="{FF2B5EF4-FFF2-40B4-BE49-F238E27FC236}">
                  <a16:creationId xmlns:a16="http://schemas.microsoft.com/office/drawing/2014/main" id="{AA76A549-BFBA-264A-B175-551DBE8D3D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4" y="3344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69650" name="Oval 25">
              <a:extLst>
                <a:ext uri="{FF2B5EF4-FFF2-40B4-BE49-F238E27FC236}">
                  <a16:creationId xmlns:a16="http://schemas.microsoft.com/office/drawing/2014/main" id="{4F9A6258-545A-2A45-ACDB-1DAFCB0ACC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0" y="2192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69651" name="AutoShape 26">
              <a:extLst>
                <a:ext uri="{FF2B5EF4-FFF2-40B4-BE49-F238E27FC236}">
                  <a16:creationId xmlns:a16="http://schemas.microsoft.com/office/drawing/2014/main" id="{B3026CDA-4AF8-654E-AD52-1A79A8142A2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656" y="2768"/>
              <a:ext cx="352" cy="2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lnTo>
                    <a:pt x="135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fr-FR"/>
            </a:p>
          </p:txBody>
        </p:sp>
      </p:grpSp>
      <p:sp>
        <p:nvSpPr>
          <p:cNvPr id="128027" name="Oval 27">
            <a:extLst>
              <a:ext uri="{FF2B5EF4-FFF2-40B4-BE49-F238E27FC236}">
                <a16:creationId xmlns:a16="http://schemas.microsoft.com/office/drawing/2014/main" id="{6E8CD210-8FD6-8142-B819-C3527FA9C6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5400" y="2962275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29745D21-6819-3041-86E1-9E4DD2F3A5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027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57" name="Group 2">
            <a:extLst>
              <a:ext uri="{FF2B5EF4-FFF2-40B4-BE49-F238E27FC236}">
                <a16:creationId xmlns:a16="http://schemas.microsoft.com/office/drawing/2014/main" id="{9F1AB650-2142-704F-990D-65C2A3647718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606675"/>
            <a:ext cx="5016500" cy="3022600"/>
            <a:chOff x="737" y="1864"/>
            <a:chExt cx="2992" cy="1904"/>
          </a:xfrm>
        </p:grpSpPr>
        <p:sp>
          <p:nvSpPr>
            <p:cNvPr id="70682" name="Line 3">
              <a:extLst>
                <a:ext uri="{FF2B5EF4-FFF2-40B4-BE49-F238E27FC236}">
                  <a16:creationId xmlns:a16="http://schemas.microsoft.com/office/drawing/2014/main" id="{DAD1EA0A-4A06-2D48-AE1B-76D9C46D0F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0683" name="Line 4">
              <a:extLst>
                <a:ext uri="{FF2B5EF4-FFF2-40B4-BE49-F238E27FC236}">
                  <a16:creationId xmlns:a16="http://schemas.microsoft.com/office/drawing/2014/main" id="{D1FEB9A4-A7B2-2F48-8D09-C9C2CEC19DB8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0684" name="Freeform 5">
              <a:extLst>
                <a:ext uri="{FF2B5EF4-FFF2-40B4-BE49-F238E27FC236}">
                  <a16:creationId xmlns:a16="http://schemas.microsoft.com/office/drawing/2014/main" id="{A9E2B968-5CA5-2E40-81AE-B33CCBC1946D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70658" name="Line 6">
            <a:extLst>
              <a:ext uri="{FF2B5EF4-FFF2-40B4-BE49-F238E27FC236}">
                <a16:creationId xmlns:a16="http://schemas.microsoft.com/office/drawing/2014/main" id="{606F79DE-4E06-EF44-9B8B-7760851890B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29876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0659" name="Oval 7">
            <a:extLst>
              <a:ext uri="{FF2B5EF4-FFF2-40B4-BE49-F238E27FC236}">
                <a16:creationId xmlns:a16="http://schemas.microsoft.com/office/drawing/2014/main" id="{ECF826A3-43F2-A24B-BD57-63A8E50D85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6100" y="48291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0660" name="Text Box 8">
            <a:extLst>
              <a:ext uri="{FF2B5EF4-FFF2-40B4-BE49-F238E27FC236}">
                <a16:creationId xmlns:a16="http://schemas.microsoft.com/office/drawing/2014/main" id="{09DE74EA-4A28-4545-842B-1A03835A3A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593850"/>
            <a:ext cx="50276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Diminution de la température d'entrée</a:t>
            </a:r>
          </a:p>
        </p:txBody>
      </p:sp>
      <p:grpSp>
        <p:nvGrpSpPr>
          <p:cNvPr id="70661" name="Group 9">
            <a:extLst>
              <a:ext uri="{FF2B5EF4-FFF2-40B4-BE49-F238E27FC236}">
                <a16:creationId xmlns:a16="http://schemas.microsoft.com/office/drawing/2014/main" id="{005DA666-9818-6D4A-BB7F-D7CB29B945B2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495550"/>
            <a:ext cx="3187700" cy="3306763"/>
            <a:chOff x="3593" y="1794"/>
            <a:chExt cx="2008" cy="2083"/>
          </a:xfrm>
        </p:grpSpPr>
        <p:sp>
          <p:nvSpPr>
            <p:cNvPr id="70677" name="Line 10">
              <a:extLst>
                <a:ext uri="{FF2B5EF4-FFF2-40B4-BE49-F238E27FC236}">
                  <a16:creationId xmlns:a16="http://schemas.microsoft.com/office/drawing/2014/main" id="{170BDCDA-AA36-3A44-B927-1F09D56368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0678" name="Line 11">
              <a:extLst>
                <a:ext uri="{FF2B5EF4-FFF2-40B4-BE49-F238E27FC236}">
                  <a16:creationId xmlns:a16="http://schemas.microsoft.com/office/drawing/2014/main" id="{ABEBC597-3CE9-6F45-95F1-44B27615C17D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0679" name="Text Box 12">
              <a:extLst>
                <a:ext uri="{FF2B5EF4-FFF2-40B4-BE49-F238E27FC236}">
                  <a16:creationId xmlns:a16="http://schemas.microsoft.com/office/drawing/2014/main" id="{1BF55E81-8840-FF42-A028-1657E6D856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70680" name="Text Box 13">
              <a:extLst>
                <a:ext uri="{FF2B5EF4-FFF2-40B4-BE49-F238E27FC236}">
                  <a16:creationId xmlns:a16="http://schemas.microsoft.com/office/drawing/2014/main" id="{87A74AC1-0D01-104A-B195-74608036E7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" y="3586"/>
              <a:ext cx="27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70681" name="Oval 14">
              <a:extLst>
                <a:ext uri="{FF2B5EF4-FFF2-40B4-BE49-F238E27FC236}">
                  <a16:creationId xmlns:a16="http://schemas.microsoft.com/office/drawing/2014/main" id="{9F3DB08F-BD02-2944-8214-9684A1053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endParaRPr lang="fr-FR" altLang="fr-FR" sz="2400">
                <a:solidFill>
                  <a:schemeClr val="bg2"/>
                </a:solidFill>
              </a:endParaRPr>
            </a:p>
          </p:txBody>
        </p:sp>
      </p:grpSp>
      <p:sp>
        <p:nvSpPr>
          <p:cNvPr id="70662" name="Line 15">
            <a:extLst>
              <a:ext uri="{FF2B5EF4-FFF2-40B4-BE49-F238E27FC236}">
                <a16:creationId xmlns:a16="http://schemas.microsoft.com/office/drawing/2014/main" id="{B5B78991-3509-C24E-B40F-8CA9526A521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70000" y="29876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0663" name="Line 16">
            <a:extLst>
              <a:ext uri="{FF2B5EF4-FFF2-40B4-BE49-F238E27FC236}">
                <a16:creationId xmlns:a16="http://schemas.microsoft.com/office/drawing/2014/main" id="{A3CFA843-1AAD-1743-8EDF-74253B0668E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30003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0664" name="Oval 17">
            <a:extLst>
              <a:ext uri="{FF2B5EF4-FFF2-40B4-BE49-F238E27FC236}">
                <a16:creationId xmlns:a16="http://schemas.microsoft.com/office/drawing/2014/main" id="{1A356468-C30C-D941-97D6-2FED2973A4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2700" y="29622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0665" name="Oval 18">
            <a:extLst>
              <a:ext uri="{FF2B5EF4-FFF2-40B4-BE49-F238E27FC236}">
                <a16:creationId xmlns:a16="http://schemas.microsoft.com/office/drawing/2014/main" id="{05A60954-35D5-0448-9DF9-B102319099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0" y="44608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0666" name="Line 19">
            <a:extLst>
              <a:ext uri="{FF2B5EF4-FFF2-40B4-BE49-F238E27FC236}">
                <a16:creationId xmlns:a16="http://schemas.microsoft.com/office/drawing/2014/main" id="{1FDA548C-A71A-134D-B6B0-A08363B4F71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62200" y="29876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0667" name="Oval 20">
            <a:extLst>
              <a:ext uri="{FF2B5EF4-FFF2-40B4-BE49-F238E27FC236}">
                <a16:creationId xmlns:a16="http://schemas.microsoft.com/office/drawing/2014/main" id="{62E64470-A1DB-B240-AA36-EAB9425C6B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0900" y="28860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pSp>
        <p:nvGrpSpPr>
          <p:cNvPr id="4" name="Group 21">
            <a:extLst>
              <a:ext uri="{FF2B5EF4-FFF2-40B4-BE49-F238E27FC236}">
                <a16:creationId xmlns:a16="http://schemas.microsoft.com/office/drawing/2014/main" id="{C2C643FF-BFAE-4842-9B8E-FE4BF99F6DAD}"/>
              </a:ext>
            </a:extLst>
          </p:cNvPr>
          <p:cNvGrpSpPr>
            <a:grpSpLocks/>
          </p:cNvGrpSpPr>
          <p:nvPr/>
        </p:nvGrpSpPr>
        <p:grpSpPr bwMode="auto">
          <a:xfrm>
            <a:off x="1270000" y="2974975"/>
            <a:ext cx="2779713" cy="2336800"/>
            <a:chOff x="800" y="2096"/>
            <a:chExt cx="1751" cy="1472"/>
          </a:xfrm>
        </p:grpSpPr>
        <p:sp>
          <p:nvSpPr>
            <p:cNvPr id="70671" name="AutoShape 22">
              <a:extLst>
                <a:ext uri="{FF2B5EF4-FFF2-40B4-BE49-F238E27FC236}">
                  <a16:creationId xmlns:a16="http://schemas.microsoft.com/office/drawing/2014/main" id="{7DA86CB0-54BD-2C47-A5A2-D4878D4D8D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456" y="2760"/>
              <a:ext cx="352" cy="2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lnTo>
                    <a:pt x="135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0672" name="Text Box 23">
              <a:extLst>
                <a:ext uri="{FF2B5EF4-FFF2-40B4-BE49-F238E27FC236}">
                  <a16:creationId xmlns:a16="http://schemas.microsoft.com/office/drawing/2014/main" id="{2F2955DF-8104-4F45-8172-D42D81C534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6" y="2846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</a:t>
              </a:r>
            </a:p>
          </p:txBody>
        </p:sp>
        <p:sp>
          <p:nvSpPr>
            <p:cNvPr id="70673" name="Line 24">
              <a:extLst>
                <a:ext uri="{FF2B5EF4-FFF2-40B4-BE49-F238E27FC236}">
                  <a16:creationId xmlns:a16="http://schemas.microsoft.com/office/drawing/2014/main" id="{4A790A1A-CA74-8443-B64C-212795EC91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08" y="2096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0674" name="Oval 25">
              <a:extLst>
                <a:ext uri="{FF2B5EF4-FFF2-40B4-BE49-F238E27FC236}">
                  <a16:creationId xmlns:a16="http://schemas.microsoft.com/office/drawing/2014/main" id="{B8A96756-5075-1044-8CB6-088EFBC25A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" y="3512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70675" name="Oval 26">
              <a:extLst>
                <a:ext uri="{FF2B5EF4-FFF2-40B4-BE49-F238E27FC236}">
                  <a16:creationId xmlns:a16="http://schemas.microsoft.com/office/drawing/2014/main" id="{58D0E3F9-DD5D-A744-9136-6BE764FD59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0" y="2656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70676" name="Oval 27">
              <a:extLst>
                <a:ext uri="{FF2B5EF4-FFF2-40B4-BE49-F238E27FC236}">
                  <a16:creationId xmlns:a16="http://schemas.microsoft.com/office/drawing/2014/main" id="{AC223DE3-DC88-C24D-84E8-B6A67D289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8" y="2184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</p:grpSp>
      <p:sp>
        <p:nvSpPr>
          <p:cNvPr id="129052" name="Oval 28">
            <a:extLst>
              <a:ext uri="{FF2B5EF4-FFF2-40B4-BE49-F238E27FC236}">
                <a16:creationId xmlns:a16="http://schemas.microsoft.com/office/drawing/2014/main" id="{258EC7D0-D762-5C45-B8CD-D5574E6CCA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8800" y="3000375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29" name="Rectangle 2">
            <a:extLst>
              <a:ext uri="{FF2B5EF4-FFF2-40B4-BE49-F238E27FC236}">
                <a16:creationId xmlns:a16="http://schemas.microsoft.com/office/drawing/2014/main" id="{13DA6A0A-0BA6-0F49-AB9E-E77003974E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052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681" name="Group 2">
            <a:extLst>
              <a:ext uri="{FF2B5EF4-FFF2-40B4-BE49-F238E27FC236}">
                <a16:creationId xmlns:a16="http://schemas.microsoft.com/office/drawing/2014/main" id="{FD9BCD5E-16E9-7C42-8DE4-498EE75CCD9B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606675"/>
            <a:ext cx="5016500" cy="3022600"/>
            <a:chOff x="737" y="1864"/>
            <a:chExt cx="2992" cy="1904"/>
          </a:xfrm>
        </p:grpSpPr>
        <p:sp>
          <p:nvSpPr>
            <p:cNvPr id="71706" name="Line 3">
              <a:extLst>
                <a:ext uri="{FF2B5EF4-FFF2-40B4-BE49-F238E27FC236}">
                  <a16:creationId xmlns:a16="http://schemas.microsoft.com/office/drawing/2014/main" id="{305B2A14-9C1E-804E-A827-BB70C03BEE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1707" name="Line 4">
              <a:extLst>
                <a:ext uri="{FF2B5EF4-FFF2-40B4-BE49-F238E27FC236}">
                  <a16:creationId xmlns:a16="http://schemas.microsoft.com/office/drawing/2014/main" id="{7C5D6CD0-523E-9E40-A6C5-AB822CFE6EC9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1708" name="Freeform 5">
              <a:extLst>
                <a:ext uri="{FF2B5EF4-FFF2-40B4-BE49-F238E27FC236}">
                  <a16:creationId xmlns:a16="http://schemas.microsoft.com/office/drawing/2014/main" id="{00A36D7B-F866-8D42-AE36-75D486F98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71682" name="Line 6">
            <a:extLst>
              <a:ext uri="{FF2B5EF4-FFF2-40B4-BE49-F238E27FC236}">
                <a16:creationId xmlns:a16="http://schemas.microsoft.com/office/drawing/2014/main" id="{96FC3519-930D-A546-B088-E79CF816CB9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29876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1683" name="Oval 7">
            <a:extLst>
              <a:ext uri="{FF2B5EF4-FFF2-40B4-BE49-F238E27FC236}">
                <a16:creationId xmlns:a16="http://schemas.microsoft.com/office/drawing/2014/main" id="{A635BF84-D07E-914C-81B5-366C1D853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6100" y="48291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1684" name="Text Box 8">
            <a:extLst>
              <a:ext uri="{FF2B5EF4-FFF2-40B4-BE49-F238E27FC236}">
                <a16:creationId xmlns:a16="http://schemas.microsoft.com/office/drawing/2014/main" id="{533C7CE3-A49B-A24A-BD6D-761EE81A3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593850"/>
            <a:ext cx="50276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Diminution de la température d'entrée</a:t>
            </a:r>
          </a:p>
        </p:txBody>
      </p:sp>
      <p:grpSp>
        <p:nvGrpSpPr>
          <p:cNvPr id="71685" name="Group 9">
            <a:extLst>
              <a:ext uri="{FF2B5EF4-FFF2-40B4-BE49-F238E27FC236}">
                <a16:creationId xmlns:a16="http://schemas.microsoft.com/office/drawing/2014/main" id="{10FB8EBE-F38E-B64D-94E2-578429BF18CD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495550"/>
            <a:ext cx="3187700" cy="3306763"/>
            <a:chOff x="3593" y="1794"/>
            <a:chExt cx="2008" cy="2083"/>
          </a:xfrm>
        </p:grpSpPr>
        <p:sp>
          <p:nvSpPr>
            <p:cNvPr id="71701" name="Line 10">
              <a:extLst>
                <a:ext uri="{FF2B5EF4-FFF2-40B4-BE49-F238E27FC236}">
                  <a16:creationId xmlns:a16="http://schemas.microsoft.com/office/drawing/2014/main" id="{63B3495E-3333-CA4C-B820-2969F01DE5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1702" name="Line 11">
              <a:extLst>
                <a:ext uri="{FF2B5EF4-FFF2-40B4-BE49-F238E27FC236}">
                  <a16:creationId xmlns:a16="http://schemas.microsoft.com/office/drawing/2014/main" id="{3431008A-5E69-6842-B341-73248B737231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1703" name="Text Box 12">
              <a:extLst>
                <a:ext uri="{FF2B5EF4-FFF2-40B4-BE49-F238E27FC236}">
                  <a16:creationId xmlns:a16="http://schemas.microsoft.com/office/drawing/2014/main" id="{5C5C4748-92E6-574C-9E81-7234C0D33A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71704" name="Text Box 13">
              <a:extLst>
                <a:ext uri="{FF2B5EF4-FFF2-40B4-BE49-F238E27FC236}">
                  <a16:creationId xmlns:a16="http://schemas.microsoft.com/office/drawing/2014/main" id="{E70E3785-1A05-6648-B411-D6E93B4F54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" y="3586"/>
              <a:ext cx="27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71705" name="Oval 14">
              <a:extLst>
                <a:ext uri="{FF2B5EF4-FFF2-40B4-BE49-F238E27FC236}">
                  <a16:creationId xmlns:a16="http://schemas.microsoft.com/office/drawing/2014/main" id="{0AF470F0-AE94-FF4A-B197-1AEF91ABA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endParaRPr lang="fr-FR" altLang="fr-FR" sz="2400">
                <a:solidFill>
                  <a:schemeClr val="bg2"/>
                </a:solidFill>
              </a:endParaRPr>
            </a:p>
          </p:txBody>
        </p:sp>
      </p:grpSp>
      <p:sp>
        <p:nvSpPr>
          <p:cNvPr id="71686" name="Line 15">
            <a:extLst>
              <a:ext uri="{FF2B5EF4-FFF2-40B4-BE49-F238E27FC236}">
                <a16:creationId xmlns:a16="http://schemas.microsoft.com/office/drawing/2014/main" id="{C72DECF4-7636-4843-810B-C87E2617DD0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30003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1687" name="Oval 16">
            <a:extLst>
              <a:ext uri="{FF2B5EF4-FFF2-40B4-BE49-F238E27FC236}">
                <a16:creationId xmlns:a16="http://schemas.microsoft.com/office/drawing/2014/main" id="{A54497F8-197B-1348-97B0-A013AA5A47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2700" y="29622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1688" name="Oval 17">
            <a:extLst>
              <a:ext uri="{FF2B5EF4-FFF2-40B4-BE49-F238E27FC236}">
                <a16:creationId xmlns:a16="http://schemas.microsoft.com/office/drawing/2014/main" id="{58E59EC2-C229-6942-B458-062C8947DF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0" y="44608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1689" name="Line 18">
            <a:extLst>
              <a:ext uri="{FF2B5EF4-FFF2-40B4-BE49-F238E27FC236}">
                <a16:creationId xmlns:a16="http://schemas.microsoft.com/office/drawing/2014/main" id="{F4180114-E090-454F-8FD8-27080AFB78A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62200" y="29876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1690" name="Oval 19">
            <a:extLst>
              <a:ext uri="{FF2B5EF4-FFF2-40B4-BE49-F238E27FC236}">
                <a16:creationId xmlns:a16="http://schemas.microsoft.com/office/drawing/2014/main" id="{C4BE5439-9715-B640-980D-E56CBFC21E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0900" y="28860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1691" name="Line 20">
            <a:extLst>
              <a:ext uri="{FF2B5EF4-FFF2-40B4-BE49-F238E27FC236}">
                <a16:creationId xmlns:a16="http://schemas.microsoft.com/office/drawing/2014/main" id="{70FE197F-D99F-8E4A-9DAB-16FB92C469C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70000" y="2974975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1692" name="Oval 21">
            <a:extLst>
              <a:ext uri="{FF2B5EF4-FFF2-40B4-BE49-F238E27FC236}">
                <a16:creationId xmlns:a16="http://schemas.microsoft.com/office/drawing/2014/main" id="{7EEA76F0-5DFD-EE4C-AD1C-0D6F764913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8800" y="3000375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pSp>
        <p:nvGrpSpPr>
          <p:cNvPr id="4" name="Group 22">
            <a:extLst>
              <a:ext uri="{FF2B5EF4-FFF2-40B4-BE49-F238E27FC236}">
                <a16:creationId xmlns:a16="http://schemas.microsoft.com/office/drawing/2014/main" id="{025EC213-1F92-7E45-909D-268221E4BEA1}"/>
              </a:ext>
            </a:extLst>
          </p:cNvPr>
          <p:cNvGrpSpPr>
            <a:grpSpLocks/>
          </p:cNvGrpSpPr>
          <p:nvPr/>
        </p:nvGrpSpPr>
        <p:grpSpPr bwMode="auto">
          <a:xfrm>
            <a:off x="1016000" y="3000375"/>
            <a:ext cx="3021013" cy="2336800"/>
            <a:chOff x="640" y="2112"/>
            <a:chExt cx="1903" cy="1472"/>
          </a:xfrm>
        </p:grpSpPr>
        <p:sp>
          <p:nvSpPr>
            <p:cNvPr id="71696" name="Line 23">
              <a:extLst>
                <a:ext uri="{FF2B5EF4-FFF2-40B4-BE49-F238E27FC236}">
                  <a16:creationId xmlns:a16="http://schemas.microsoft.com/office/drawing/2014/main" id="{64F7AAF7-7C99-6243-BC34-A359CA4987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8" y="2112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1697" name="Text Box 24">
              <a:extLst>
                <a:ext uri="{FF2B5EF4-FFF2-40B4-BE49-F238E27FC236}">
                  <a16:creationId xmlns:a16="http://schemas.microsoft.com/office/drawing/2014/main" id="{074EC67A-7635-DB4C-B0EB-37581540B4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8" y="2846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</a:t>
              </a:r>
            </a:p>
          </p:txBody>
        </p:sp>
        <p:sp>
          <p:nvSpPr>
            <p:cNvPr id="71698" name="Oval 25">
              <a:extLst>
                <a:ext uri="{FF2B5EF4-FFF2-40B4-BE49-F238E27FC236}">
                  <a16:creationId xmlns:a16="http://schemas.microsoft.com/office/drawing/2014/main" id="{2104D347-7A39-B142-BE0A-66E706D035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" y="3528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71699" name="Oval 26">
              <a:extLst>
                <a:ext uri="{FF2B5EF4-FFF2-40B4-BE49-F238E27FC236}">
                  <a16:creationId xmlns:a16="http://schemas.microsoft.com/office/drawing/2014/main" id="{2105E560-5BFC-0C48-BA8F-B7F5D94FC4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0" y="2280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  <p:sp>
          <p:nvSpPr>
            <p:cNvPr id="71700" name="AutoShape 27">
              <a:extLst>
                <a:ext uri="{FF2B5EF4-FFF2-40B4-BE49-F238E27FC236}">
                  <a16:creationId xmlns:a16="http://schemas.microsoft.com/office/drawing/2014/main" id="{A55237B0-C5DA-5C46-841C-2EFE2D4F2F6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224" y="2736"/>
              <a:ext cx="352" cy="2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lnTo>
                    <a:pt x="135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fr-FR"/>
            </a:p>
          </p:txBody>
        </p:sp>
      </p:grpSp>
      <p:sp>
        <p:nvSpPr>
          <p:cNvPr id="130076" name="Oval 28">
            <a:extLst>
              <a:ext uri="{FF2B5EF4-FFF2-40B4-BE49-F238E27FC236}">
                <a16:creationId xmlns:a16="http://schemas.microsoft.com/office/drawing/2014/main" id="{29A5371B-3BF7-3A4A-87AF-CE4A1AB353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5900" y="3114675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29" name="Rectangle 2">
            <a:extLst>
              <a:ext uri="{FF2B5EF4-FFF2-40B4-BE49-F238E27FC236}">
                <a16:creationId xmlns:a16="http://schemas.microsoft.com/office/drawing/2014/main" id="{F0EE0F17-2E58-F949-85E5-86022A4088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07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05" name="Group 2">
            <a:extLst>
              <a:ext uri="{FF2B5EF4-FFF2-40B4-BE49-F238E27FC236}">
                <a16:creationId xmlns:a16="http://schemas.microsoft.com/office/drawing/2014/main" id="{F151FA25-A305-8B43-9C91-FBE534E4A510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659063"/>
            <a:ext cx="5016500" cy="3022600"/>
            <a:chOff x="737" y="1864"/>
            <a:chExt cx="2992" cy="1904"/>
          </a:xfrm>
        </p:grpSpPr>
        <p:sp>
          <p:nvSpPr>
            <p:cNvPr id="72731" name="Line 3">
              <a:extLst>
                <a:ext uri="{FF2B5EF4-FFF2-40B4-BE49-F238E27FC236}">
                  <a16:creationId xmlns:a16="http://schemas.microsoft.com/office/drawing/2014/main" id="{90C61946-1D85-CD47-9880-D844FD4AFE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2732" name="Line 4">
              <a:extLst>
                <a:ext uri="{FF2B5EF4-FFF2-40B4-BE49-F238E27FC236}">
                  <a16:creationId xmlns:a16="http://schemas.microsoft.com/office/drawing/2014/main" id="{6EFB0B6B-8AB8-0848-97C5-9CCAB0987127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2733" name="Freeform 5">
              <a:extLst>
                <a:ext uri="{FF2B5EF4-FFF2-40B4-BE49-F238E27FC236}">
                  <a16:creationId xmlns:a16="http://schemas.microsoft.com/office/drawing/2014/main" id="{81AFF1CB-128E-F940-96AA-429B883D0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72706" name="Line 6">
            <a:extLst>
              <a:ext uri="{FF2B5EF4-FFF2-40B4-BE49-F238E27FC236}">
                <a16:creationId xmlns:a16="http://schemas.microsoft.com/office/drawing/2014/main" id="{7939B048-F28A-5244-A749-3A4D85D48FD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3040063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2707" name="Oval 7">
            <a:extLst>
              <a:ext uri="{FF2B5EF4-FFF2-40B4-BE49-F238E27FC236}">
                <a16:creationId xmlns:a16="http://schemas.microsoft.com/office/drawing/2014/main" id="{092A95B4-93C5-5E48-8E21-1F7A9867B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6100" y="4881563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2708" name="Text Box 8">
            <a:extLst>
              <a:ext uri="{FF2B5EF4-FFF2-40B4-BE49-F238E27FC236}">
                <a16:creationId xmlns:a16="http://schemas.microsoft.com/office/drawing/2014/main" id="{9D2862F0-5680-6840-A508-2FE59C37EA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646238"/>
            <a:ext cx="50276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Diminution de la température d'entrée</a:t>
            </a:r>
          </a:p>
        </p:txBody>
      </p:sp>
      <p:grpSp>
        <p:nvGrpSpPr>
          <p:cNvPr id="72709" name="Group 9">
            <a:extLst>
              <a:ext uri="{FF2B5EF4-FFF2-40B4-BE49-F238E27FC236}">
                <a16:creationId xmlns:a16="http://schemas.microsoft.com/office/drawing/2014/main" id="{63E08EBA-D90D-D74A-B8A1-028F26B3AB95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547938"/>
            <a:ext cx="3187700" cy="3306762"/>
            <a:chOff x="3593" y="1794"/>
            <a:chExt cx="2008" cy="2083"/>
          </a:xfrm>
        </p:grpSpPr>
        <p:sp>
          <p:nvSpPr>
            <p:cNvPr id="72726" name="Line 10">
              <a:extLst>
                <a:ext uri="{FF2B5EF4-FFF2-40B4-BE49-F238E27FC236}">
                  <a16:creationId xmlns:a16="http://schemas.microsoft.com/office/drawing/2014/main" id="{1CF5B93E-2A40-484C-9B4C-2C96B5AEB6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2727" name="Line 11">
              <a:extLst>
                <a:ext uri="{FF2B5EF4-FFF2-40B4-BE49-F238E27FC236}">
                  <a16:creationId xmlns:a16="http://schemas.microsoft.com/office/drawing/2014/main" id="{F5C44595-FFC9-0644-806F-DDCBE112E399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2728" name="Text Box 12">
              <a:extLst>
                <a:ext uri="{FF2B5EF4-FFF2-40B4-BE49-F238E27FC236}">
                  <a16:creationId xmlns:a16="http://schemas.microsoft.com/office/drawing/2014/main" id="{9F92EE2F-735A-D841-9ABE-C192801B67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72729" name="Text Box 13">
              <a:extLst>
                <a:ext uri="{FF2B5EF4-FFF2-40B4-BE49-F238E27FC236}">
                  <a16:creationId xmlns:a16="http://schemas.microsoft.com/office/drawing/2014/main" id="{5E19DDF0-1B19-A94E-BAC7-C1F3AD32F7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" y="3586"/>
              <a:ext cx="27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72730" name="Oval 14">
              <a:extLst>
                <a:ext uri="{FF2B5EF4-FFF2-40B4-BE49-F238E27FC236}">
                  <a16:creationId xmlns:a16="http://schemas.microsoft.com/office/drawing/2014/main" id="{82711BA0-2F61-554E-9952-A269803C62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endParaRPr lang="fr-FR" altLang="fr-FR" sz="2400">
                <a:solidFill>
                  <a:schemeClr val="bg2"/>
                </a:solidFill>
              </a:endParaRPr>
            </a:p>
          </p:txBody>
        </p:sp>
      </p:grpSp>
      <p:sp>
        <p:nvSpPr>
          <p:cNvPr id="72710" name="Line 15">
            <a:extLst>
              <a:ext uri="{FF2B5EF4-FFF2-40B4-BE49-F238E27FC236}">
                <a16:creationId xmlns:a16="http://schemas.microsoft.com/office/drawing/2014/main" id="{C42F4CD2-539B-B241-9937-E292FAF7092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3052763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2711" name="Oval 16">
            <a:extLst>
              <a:ext uri="{FF2B5EF4-FFF2-40B4-BE49-F238E27FC236}">
                <a16:creationId xmlns:a16="http://schemas.microsoft.com/office/drawing/2014/main" id="{BCE26FB9-B0A6-5542-81FC-D8C96F612A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2700" y="3014663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2712" name="Oval 17">
            <a:extLst>
              <a:ext uri="{FF2B5EF4-FFF2-40B4-BE49-F238E27FC236}">
                <a16:creationId xmlns:a16="http://schemas.microsoft.com/office/drawing/2014/main" id="{2777EBDD-C373-7B42-95E7-B0ADE4A419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0" y="4513263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2713" name="Line 18">
            <a:extLst>
              <a:ext uri="{FF2B5EF4-FFF2-40B4-BE49-F238E27FC236}">
                <a16:creationId xmlns:a16="http://schemas.microsoft.com/office/drawing/2014/main" id="{DCEA00C7-BD7B-1445-A0AE-92F0116BC4B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62200" y="3040063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2714" name="Oval 19">
            <a:extLst>
              <a:ext uri="{FF2B5EF4-FFF2-40B4-BE49-F238E27FC236}">
                <a16:creationId xmlns:a16="http://schemas.microsoft.com/office/drawing/2014/main" id="{F1DE9EC8-8C0A-F64A-9DFA-974A0CF19D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0900" y="2938463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2715" name="Line 20">
            <a:extLst>
              <a:ext uri="{FF2B5EF4-FFF2-40B4-BE49-F238E27FC236}">
                <a16:creationId xmlns:a16="http://schemas.microsoft.com/office/drawing/2014/main" id="{2A72CEF3-76B0-3546-AB76-B8A1991247A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70000" y="3027363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2716" name="Oval 21">
            <a:extLst>
              <a:ext uri="{FF2B5EF4-FFF2-40B4-BE49-F238E27FC236}">
                <a16:creationId xmlns:a16="http://schemas.microsoft.com/office/drawing/2014/main" id="{836897BA-4BB9-6F40-AB96-549625733A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8800" y="3052763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2717" name="Line 22">
            <a:extLst>
              <a:ext uri="{FF2B5EF4-FFF2-40B4-BE49-F238E27FC236}">
                <a16:creationId xmlns:a16="http://schemas.microsoft.com/office/drawing/2014/main" id="{31BE9D43-C183-DC48-BE6F-9779D3BAB2E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28700" y="3052763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2718" name="Oval 23">
            <a:extLst>
              <a:ext uri="{FF2B5EF4-FFF2-40B4-BE49-F238E27FC236}">
                <a16:creationId xmlns:a16="http://schemas.microsoft.com/office/drawing/2014/main" id="{26ACFBC3-59CC-7C4F-8959-1E9F8BBAE9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5900" y="3167063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pSp>
        <p:nvGrpSpPr>
          <p:cNvPr id="4" name="Group 24">
            <a:extLst>
              <a:ext uri="{FF2B5EF4-FFF2-40B4-BE49-F238E27FC236}">
                <a16:creationId xmlns:a16="http://schemas.microsoft.com/office/drawing/2014/main" id="{2F7EBAE4-0AB3-B345-A54F-62BD517C8C0F}"/>
              </a:ext>
            </a:extLst>
          </p:cNvPr>
          <p:cNvGrpSpPr>
            <a:grpSpLocks/>
          </p:cNvGrpSpPr>
          <p:nvPr/>
        </p:nvGrpSpPr>
        <p:grpSpPr bwMode="auto">
          <a:xfrm>
            <a:off x="876300" y="3052763"/>
            <a:ext cx="3160713" cy="2362200"/>
            <a:chOff x="552" y="2112"/>
            <a:chExt cx="1991" cy="1488"/>
          </a:xfrm>
        </p:grpSpPr>
        <p:sp>
          <p:nvSpPr>
            <p:cNvPr id="72722" name="Text Box 25">
              <a:extLst>
                <a:ext uri="{FF2B5EF4-FFF2-40B4-BE49-F238E27FC236}">
                  <a16:creationId xmlns:a16="http://schemas.microsoft.com/office/drawing/2014/main" id="{DD2AEA23-1C29-0748-BE67-CE6863F2E6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8" y="2846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</a:t>
              </a:r>
            </a:p>
          </p:txBody>
        </p:sp>
        <p:sp>
          <p:nvSpPr>
            <p:cNvPr id="72723" name="AutoShape 26">
              <a:extLst>
                <a:ext uri="{FF2B5EF4-FFF2-40B4-BE49-F238E27FC236}">
                  <a16:creationId xmlns:a16="http://schemas.microsoft.com/office/drawing/2014/main" id="{D6BF299D-85D5-0449-89F6-44AD918E1F2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200" y="2736"/>
              <a:ext cx="352" cy="2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lnTo>
                    <a:pt x="135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2724" name="Line 27">
              <a:extLst>
                <a:ext uri="{FF2B5EF4-FFF2-40B4-BE49-F238E27FC236}">
                  <a16:creationId xmlns:a16="http://schemas.microsoft.com/office/drawing/2014/main" id="{ED5F33AF-C10E-8E4B-B3D4-1FEBCBA4F8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68" y="2112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2725" name="Oval 28">
              <a:extLst>
                <a:ext uri="{FF2B5EF4-FFF2-40B4-BE49-F238E27FC236}">
                  <a16:creationId xmlns:a16="http://schemas.microsoft.com/office/drawing/2014/main" id="{10F97EC0-394B-BF44-B77F-2E2CDEF6E8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2" y="3544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</p:grpSp>
      <p:sp>
        <p:nvSpPr>
          <p:cNvPr id="131101" name="Oval 29">
            <a:extLst>
              <a:ext uri="{FF2B5EF4-FFF2-40B4-BE49-F238E27FC236}">
                <a16:creationId xmlns:a16="http://schemas.microsoft.com/office/drawing/2014/main" id="{010E6DE8-C858-D849-92D2-A6B5DBC6E3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4983163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30" name="Rectangle 2">
            <a:extLst>
              <a:ext uri="{FF2B5EF4-FFF2-40B4-BE49-F238E27FC236}">
                <a16:creationId xmlns:a16="http://schemas.microsoft.com/office/drawing/2014/main" id="{D611BD6A-3BB6-2A44-95B7-A5775FA608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101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D748BEF-46F4-7D4E-B33C-EF2E6AD4308F}"/>
              </a:ext>
            </a:extLst>
          </p:cNvPr>
          <p:cNvGrpSpPr>
            <a:grpSpLocks/>
          </p:cNvGrpSpPr>
          <p:nvPr/>
        </p:nvGrpSpPr>
        <p:grpSpPr bwMode="auto">
          <a:xfrm>
            <a:off x="6515100" y="2922588"/>
            <a:ext cx="1143000" cy="1981200"/>
            <a:chOff x="4104" y="2104"/>
            <a:chExt cx="720" cy="1248"/>
          </a:xfrm>
        </p:grpSpPr>
        <p:sp>
          <p:nvSpPr>
            <p:cNvPr id="73781" name="Arc 3">
              <a:extLst>
                <a:ext uri="{FF2B5EF4-FFF2-40B4-BE49-F238E27FC236}">
                  <a16:creationId xmlns:a16="http://schemas.microsoft.com/office/drawing/2014/main" id="{988BDD79-AB01-7A44-A0F4-7ADBF544042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76" y="2144"/>
              <a:ext cx="200" cy="7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grpSp>
          <p:nvGrpSpPr>
            <p:cNvPr id="73782" name="Group 4">
              <a:extLst>
                <a:ext uri="{FF2B5EF4-FFF2-40B4-BE49-F238E27FC236}">
                  <a16:creationId xmlns:a16="http://schemas.microsoft.com/office/drawing/2014/main" id="{A13F98E8-E085-FD44-854D-4AF767B63D2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04" y="2104"/>
              <a:ext cx="720" cy="1248"/>
              <a:chOff x="4104" y="2104"/>
              <a:chExt cx="720" cy="1248"/>
            </a:xfrm>
          </p:grpSpPr>
          <p:sp>
            <p:nvSpPr>
              <p:cNvPr id="73783" name="Arc 5">
                <a:extLst>
                  <a:ext uri="{FF2B5EF4-FFF2-40B4-BE49-F238E27FC236}">
                    <a16:creationId xmlns:a16="http://schemas.microsoft.com/office/drawing/2014/main" id="{B97A9A16-D8EA-1147-8837-D5D6FCE5BC6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04" y="2216"/>
                <a:ext cx="56" cy="113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73784" name="Arc 6">
                <a:extLst>
                  <a:ext uri="{FF2B5EF4-FFF2-40B4-BE49-F238E27FC236}">
                    <a16:creationId xmlns:a16="http://schemas.microsoft.com/office/drawing/2014/main" id="{17DD6359-76B4-1644-868A-105B13F644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368" y="2104"/>
                <a:ext cx="456" cy="5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</p:grpSp>
      <p:grpSp>
        <p:nvGrpSpPr>
          <p:cNvPr id="4" name="Group 7">
            <a:extLst>
              <a:ext uri="{FF2B5EF4-FFF2-40B4-BE49-F238E27FC236}">
                <a16:creationId xmlns:a16="http://schemas.microsoft.com/office/drawing/2014/main" id="{2B9DE8EC-EA29-0D47-A8FF-B6D8A0DFF550}"/>
              </a:ext>
            </a:extLst>
          </p:cNvPr>
          <p:cNvGrpSpPr>
            <a:grpSpLocks/>
          </p:cNvGrpSpPr>
          <p:nvPr/>
        </p:nvGrpSpPr>
        <p:grpSpPr bwMode="auto">
          <a:xfrm>
            <a:off x="6362700" y="2871788"/>
            <a:ext cx="2159000" cy="2070100"/>
            <a:chOff x="4008" y="2072"/>
            <a:chExt cx="1360" cy="1304"/>
          </a:xfrm>
        </p:grpSpPr>
        <p:sp>
          <p:nvSpPr>
            <p:cNvPr id="73776" name="Arc 8">
              <a:extLst>
                <a:ext uri="{FF2B5EF4-FFF2-40B4-BE49-F238E27FC236}">
                  <a16:creationId xmlns:a16="http://schemas.microsoft.com/office/drawing/2014/main" id="{C563B0FE-D33F-044D-9E67-6EBABEEAA193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4832" y="2072"/>
              <a:ext cx="536" cy="4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3777" name="Arc 9">
              <a:extLst>
                <a:ext uri="{FF2B5EF4-FFF2-40B4-BE49-F238E27FC236}">
                  <a16:creationId xmlns:a16="http://schemas.microsoft.com/office/drawing/2014/main" id="{D9660E2C-C34D-DF4B-8E5C-A683D678ADA0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4384" y="3056"/>
              <a:ext cx="304" cy="23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3778" name="Arc 10">
              <a:extLst>
                <a:ext uri="{FF2B5EF4-FFF2-40B4-BE49-F238E27FC236}">
                  <a16:creationId xmlns:a16="http://schemas.microsoft.com/office/drawing/2014/main" id="{291AFC61-AF44-8941-B2BB-5A7F8E4F6850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4688" y="2120"/>
              <a:ext cx="144" cy="92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3779" name="Line 11">
              <a:extLst>
                <a:ext uri="{FF2B5EF4-FFF2-40B4-BE49-F238E27FC236}">
                  <a16:creationId xmlns:a16="http://schemas.microsoft.com/office/drawing/2014/main" id="{864190B4-4CD8-D84E-BC1F-3515E47168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96" y="3288"/>
              <a:ext cx="280" cy="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80" name="Line 12">
              <a:extLst>
                <a:ext uri="{FF2B5EF4-FFF2-40B4-BE49-F238E27FC236}">
                  <a16:creationId xmlns:a16="http://schemas.microsoft.com/office/drawing/2014/main" id="{30D5F73C-3888-CA49-8F92-3B6CF41D9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08" y="3360"/>
              <a:ext cx="88" cy="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73731" name="Group 13">
            <a:extLst>
              <a:ext uri="{FF2B5EF4-FFF2-40B4-BE49-F238E27FC236}">
                <a16:creationId xmlns:a16="http://schemas.microsoft.com/office/drawing/2014/main" id="{D614DA37-599B-EB44-85DA-6EF498592B52}"/>
              </a:ext>
            </a:extLst>
          </p:cNvPr>
          <p:cNvGrpSpPr>
            <a:grpSpLocks/>
          </p:cNvGrpSpPr>
          <p:nvPr/>
        </p:nvGrpSpPr>
        <p:grpSpPr bwMode="auto">
          <a:xfrm>
            <a:off x="255588" y="2541588"/>
            <a:ext cx="5016500" cy="3022600"/>
            <a:chOff x="737" y="1864"/>
            <a:chExt cx="2992" cy="1904"/>
          </a:xfrm>
        </p:grpSpPr>
        <p:sp>
          <p:nvSpPr>
            <p:cNvPr id="73773" name="Line 14">
              <a:extLst>
                <a:ext uri="{FF2B5EF4-FFF2-40B4-BE49-F238E27FC236}">
                  <a16:creationId xmlns:a16="http://schemas.microsoft.com/office/drawing/2014/main" id="{21EF96FD-43EA-5344-B7A7-5A3A775097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74" name="Line 15">
              <a:extLst>
                <a:ext uri="{FF2B5EF4-FFF2-40B4-BE49-F238E27FC236}">
                  <a16:creationId xmlns:a16="http://schemas.microsoft.com/office/drawing/2014/main" id="{4A581D9C-D63E-8541-A313-B623EBDDBBD3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75" name="Freeform 16">
              <a:extLst>
                <a:ext uri="{FF2B5EF4-FFF2-40B4-BE49-F238E27FC236}">
                  <a16:creationId xmlns:a16="http://schemas.microsoft.com/office/drawing/2014/main" id="{DB205703-3E84-2245-8FFC-FE5BDDA19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73732" name="Line 17">
            <a:extLst>
              <a:ext uri="{FF2B5EF4-FFF2-40B4-BE49-F238E27FC236}">
                <a16:creationId xmlns:a16="http://schemas.microsoft.com/office/drawing/2014/main" id="{8E6231F0-7197-0B40-91B6-B141F292D5E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7400" y="2922588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3733" name="Oval 18">
            <a:extLst>
              <a:ext uri="{FF2B5EF4-FFF2-40B4-BE49-F238E27FC236}">
                <a16:creationId xmlns:a16="http://schemas.microsoft.com/office/drawing/2014/main" id="{E380E827-E949-A441-95F8-955AA8FAB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96100" y="4764088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3734" name="Text Box 19">
            <a:extLst>
              <a:ext uri="{FF2B5EF4-FFF2-40B4-BE49-F238E27FC236}">
                <a16:creationId xmlns:a16="http://schemas.microsoft.com/office/drawing/2014/main" id="{51687BDA-BDA6-4346-83CF-E6A72E1039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3288" y="1528763"/>
            <a:ext cx="502761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Diminution de la température d'entrée</a:t>
            </a:r>
          </a:p>
        </p:txBody>
      </p:sp>
      <p:grpSp>
        <p:nvGrpSpPr>
          <p:cNvPr id="73735" name="Group 20">
            <a:extLst>
              <a:ext uri="{FF2B5EF4-FFF2-40B4-BE49-F238E27FC236}">
                <a16:creationId xmlns:a16="http://schemas.microsoft.com/office/drawing/2014/main" id="{B555FFE8-F016-B24C-89D3-BF210DEE0A24}"/>
              </a:ext>
            </a:extLst>
          </p:cNvPr>
          <p:cNvGrpSpPr>
            <a:grpSpLocks/>
          </p:cNvGrpSpPr>
          <p:nvPr/>
        </p:nvGrpSpPr>
        <p:grpSpPr bwMode="auto">
          <a:xfrm>
            <a:off x="5703888" y="2430463"/>
            <a:ext cx="3187700" cy="3306762"/>
            <a:chOff x="3593" y="1794"/>
            <a:chExt cx="2008" cy="2083"/>
          </a:xfrm>
        </p:grpSpPr>
        <p:sp>
          <p:nvSpPr>
            <p:cNvPr id="73768" name="Line 21">
              <a:extLst>
                <a:ext uri="{FF2B5EF4-FFF2-40B4-BE49-F238E27FC236}">
                  <a16:creationId xmlns:a16="http://schemas.microsoft.com/office/drawing/2014/main" id="{125A1FBB-EF79-3344-92A3-58EBFD4DF3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69" name="Line 22">
              <a:extLst>
                <a:ext uri="{FF2B5EF4-FFF2-40B4-BE49-F238E27FC236}">
                  <a16:creationId xmlns:a16="http://schemas.microsoft.com/office/drawing/2014/main" id="{130ABD99-1A0D-8E4F-B995-80D99106563E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4596" y="2580"/>
              <a:ext cx="1" cy="20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70" name="Text Box 23">
              <a:extLst>
                <a:ext uri="{FF2B5EF4-FFF2-40B4-BE49-F238E27FC236}">
                  <a16:creationId xmlns:a16="http://schemas.microsoft.com/office/drawing/2014/main" id="{8E52201B-B0B1-A543-8E38-E6BDEA8561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" y="1794"/>
              <a:ext cx="27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</a:p>
          </p:txBody>
        </p:sp>
        <p:sp>
          <p:nvSpPr>
            <p:cNvPr id="73771" name="Text Box 24">
              <a:extLst>
                <a:ext uri="{FF2B5EF4-FFF2-40B4-BE49-F238E27FC236}">
                  <a16:creationId xmlns:a16="http://schemas.microsoft.com/office/drawing/2014/main" id="{CBFFC585-DE75-224C-B651-FA8C4232BD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" y="3586"/>
              <a:ext cx="27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73772" name="Oval 25">
              <a:extLst>
                <a:ext uri="{FF2B5EF4-FFF2-40B4-BE49-F238E27FC236}">
                  <a16:creationId xmlns:a16="http://schemas.microsoft.com/office/drawing/2014/main" id="{CA187F38-8C30-3440-94F3-55D4537F11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344"/>
              <a:ext cx="56" cy="56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endParaRPr lang="fr-FR" altLang="fr-FR" sz="2400">
                <a:solidFill>
                  <a:schemeClr val="bg2"/>
                </a:solidFill>
              </a:endParaRPr>
            </a:p>
          </p:txBody>
        </p:sp>
      </p:grpSp>
      <p:sp>
        <p:nvSpPr>
          <p:cNvPr id="73736" name="Line 26">
            <a:extLst>
              <a:ext uri="{FF2B5EF4-FFF2-40B4-BE49-F238E27FC236}">
                <a16:creationId xmlns:a16="http://schemas.microsoft.com/office/drawing/2014/main" id="{74FC2C84-C0A7-4042-9A23-E43532C689C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935288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3737" name="Oval 27">
            <a:extLst>
              <a:ext uri="{FF2B5EF4-FFF2-40B4-BE49-F238E27FC236}">
                <a16:creationId xmlns:a16="http://schemas.microsoft.com/office/drawing/2014/main" id="{BD9C58F6-4845-5242-9A44-5CFDA578A8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2700" y="2897188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3738" name="Oval 28">
            <a:extLst>
              <a:ext uri="{FF2B5EF4-FFF2-40B4-BE49-F238E27FC236}">
                <a16:creationId xmlns:a16="http://schemas.microsoft.com/office/drawing/2014/main" id="{62109012-268B-FA44-B933-4CA8E3E1A9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0" y="4395788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3739" name="Line 29">
            <a:extLst>
              <a:ext uri="{FF2B5EF4-FFF2-40B4-BE49-F238E27FC236}">
                <a16:creationId xmlns:a16="http://schemas.microsoft.com/office/drawing/2014/main" id="{247DEBA7-F9F6-A04D-80F0-75EF28CA05A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62200" y="2922588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3740" name="Oval 30">
            <a:extLst>
              <a:ext uri="{FF2B5EF4-FFF2-40B4-BE49-F238E27FC236}">
                <a16:creationId xmlns:a16="http://schemas.microsoft.com/office/drawing/2014/main" id="{27856A3A-3815-6D44-AD66-A1E61A79FE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0900" y="2820988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3741" name="Line 31">
            <a:extLst>
              <a:ext uri="{FF2B5EF4-FFF2-40B4-BE49-F238E27FC236}">
                <a16:creationId xmlns:a16="http://schemas.microsoft.com/office/drawing/2014/main" id="{1A15489B-D2D4-6442-A252-32F9BED97E7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70000" y="2909888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3742" name="Oval 32">
            <a:extLst>
              <a:ext uri="{FF2B5EF4-FFF2-40B4-BE49-F238E27FC236}">
                <a16:creationId xmlns:a16="http://schemas.microsoft.com/office/drawing/2014/main" id="{33639025-5B6F-F24F-86C6-3999B9EB46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8800" y="2935288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3743" name="Line 33">
            <a:extLst>
              <a:ext uri="{FF2B5EF4-FFF2-40B4-BE49-F238E27FC236}">
                <a16:creationId xmlns:a16="http://schemas.microsoft.com/office/drawing/2014/main" id="{16C5C404-22EC-834A-826F-E66E46AAD22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28700" y="2935288"/>
            <a:ext cx="1638300" cy="23368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73744" name="Oval 34">
            <a:extLst>
              <a:ext uri="{FF2B5EF4-FFF2-40B4-BE49-F238E27FC236}">
                <a16:creationId xmlns:a16="http://schemas.microsoft.com/office/drawing/2014/main" id="{A3DBF523-6D12-3E4D-B161-E5634BF839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5900" y="3049588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pSp>
        <p:nvGrpSpPr>
          <p:cNvPr id="7" name="Group 35">
            <a:extLst>
              <a:ext uri="{FF2B5EF4-FFF2-40B4-BE49-F238E27FC236}">
                <a16:creationId xmlns:a16="http://schemas.microsoft.com/office/drawing/2014/main" id="{B4A36A90-1C58-3749-86C9-EC151D754BB6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2935288"/>
            <a:ext cx="3275013" cy="2362200"/>
            <a:chOff x="480" y="2112"/>
            <a:chExt cx="2063" cy="1488"/>
          </a:xfrm>
        </p:grpSpPr>
        <p:sp>
          <p:nvSpPr>
            <p:cNvPr id="73764" name="Text Box 36">
              <a:extLst>
                <a:ext uri="{FF2B5EF4-FFF2-40B4-BE49-F238E27FC236}">
                  <a16:creationId xmlns:a16="http://schemas.microsoft.com/office/drawing/2014/main" id="{5EDECD55-0783-AC40-A9D2-3B1E13CBD3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8" y="2846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</a:t>
              </a:r>
            </a:p>
          </p:txBody>
        </p:sp>
        <p:sp>
          <p:nvSpPr>
            <p:cNvPr id="73765" name="AutoShape 37">
              <a:extLst>
                <a:ext uri="{FF2B5EF4-FFF2-40B4-BE49-F238E27FC236}">
                  <a16:creationId xmlns:a16="http://schemas.microsoft.com/office/drawing/2014/main" id="{C6769429-B0D8-4C48-BA99-5D7A3A6AD66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200" y="2736"/>
              <a:ext cx="352" cy="2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lnTo>
                    <a:pt x="135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73766" name="Line 38">
              <a:extLst>
                <a:ext uri="{FF2B5EF4-FFF2-40B4-BE49-F238E27FC236}">
                  <a16:creationId xmlns:a16="http://schemas.microsoft.com/office/drawing/2014/main" id="{D29C538D-2814-534E-8B48-816B6C6ADB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8" y="2112"/>
              <a:ext cx="1032" cy="147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67" name="Oval 39">
              <a:extLst>
                <a:ext uri="{FF2B5EF4-FFF2-40B4-BE49-F238E27FC236}">
                  <a16:creationId xmlns:a16="http://schemas.microsoft.com/office/drawing/2014/main" id="{37D8891B-C758-4A43-92F4-904D98EF1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3544"/>
              <a:ext cx="56" cy="56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/>
            </a:p>
          </p:txBody>
        </p:sp>
      </p:grpSp>
      <p:sp>
        <p:nvSpPr>
          <p:cNvPr id="73746" name="Oval 40">
            <a:extLst>
              <a:ext uri="{FF2B5EF4-FFF2-40B4-BE49-F238E27FC236}">
                <a16:creationId xmlns:a16="http://schemas.microsoft.com/office/drawing/2014/main" id="{98EB3785-E8F7-9340-B103-0F8C02FBFE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4865688"/>
            <a:ext cx="88900" cy="889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132137" name="Oval 41">
            <a:extLst>
              <a:ext uri="{FF2B5EF4-FFF2-40B4-BE49-F238E27FC236}">
                <a16:creationId xmlns:a16="http://schemas.microsoft.com/office/drawing/2014/main" id="{FC4B77C0-E2D4-4F40-9E29-6C5CF33B94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600" y="4891088"/>
            <a:ext cx="88900" cy="889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pSp>
        <p:nvGrpSpPr>
          <p:cNvPr id="8" name="Group 42">
            <a:extLst>
              <a:ext uri="{FF2B5EF4-FFF2-40B4-BE49-F238E27FC236}">
                <a16:creationId xmlns:a16="http://schemas.microsoft.com/office/drawing/2014/main" id="{3F81DE9B-9016-1F48-AEB3-B1031CC0FD92}"/>
              </a:ext>
            </a:extLst>
          </p:cNvPr>
          <p:cNvGrpSpPr>
            <a:grpSpLocks/>
          </p:cNvGrpSpPr>
          <p:nvPr/>
        </p:nvGrpSpPr>
        <p:grpSpPr bwMode="auto">
          <a:xfrm>
            <a:off x="6432550" y="2878138"/>
            <a:ext cx="2009775" cy="2051050"/>
            <a:chOff x="4052" y="2076"/>
            <a:chExt cx="1266" cy="1292"/>
          </a:xfrm>
        </p:grpSpPr>
        <p:sp>
          <p:nvSpPr>
            <p:cNvPr id="73758" name="Line 43">
              <a:extLst>
                <a:ext uri="{FF2B5EF4-FFF2-40B4-BE49-F238E27FC236}">
                  <a16:creationId xmlns:a16="http://schemas.microsoft.com/office/drawing/2014/main" id="{CED78DB2-371D-0A4F-89D2-9391B80962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00" y="3312"/>
              <a:ext cx="72" cy="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59" name="Line 44">
              <a:extLst>
                <a:ext uri="{FF2B5EF4-FFF2-40B4-BE49-F238E27FC236}">
                  <a16:creationId xmlns:a16="http://schemas.microsoft.com/office/drawing/2014/main" id="{4ACF63FC-5CC9-D442-9887-E8FC5E9CDF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60" y="3200"/>
              <a:ext cx="64" cy="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60" name="Line 45">
              <a:extLst>
                <a:ext uri="{FF2B5EF4-FFF2-40B4-BE49-F238E27FC236}">
                  <a16:creationId xmlns:a16="http://schemas.microsoft.com/office/drawing/2014/main" id="{B034315B-E915-5944-8375-3E21CCB032E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04" y="2580"/>
              <a:ext cx="4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61" name="Line 46">
              <a:extLst>
                <a:ext uri="{FF2B5EF4-FFF2-40B4-BE49-F238E27FC236}">
                  <a16:creationId xmlns:a16="http://schemas.microsoft.com/office/drawing/2014/main" id="{1B377E2E-805D-974A-8F0A-82F1F5ADB09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2" y="3360"/>
              <a:ext cx="28" cy="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62" name="Line 47">
              <a:extLst>
                <a:ext uri="{FF2B5EF4-FFF2-40B4-BE49-F238E27FC236}">
                  <a16:creationId xmlns:a16="http://schemas.microsoft.com/office/drawing/2014/main" id="{8808F10C-E7FF-B847-8486-3611818384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008" y="2076"/>
              <a:ext cx="100" cy="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63" name="Rectangle 48">
              <a:extLst>
                <a:ext uri="{FF2B5EF4-FFF2-40B4-BE49-F238E27FC236}">
                  <a16:creationId xmlns:a16="http://schemas.microsoft.com/office/drawing/2014/main" id="{06E91D9A-1C23-DC49-B78B-365C54DC01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720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</a:t>
              </a:r>
            </a:p>
          </p:txBody>
        </p:sp>
      </p:grpSp>
      <p:grpSp>
        <p:nvGrpSpPr>
          <p:cNvPr id="9" name="Group 49">
            <a:extLst>
              <a:ext uri="{FF2B5EF4-FFF2-40B4-BE49-F238E27FC236}">
                <a16:creationId xmlns:a16="http://schemas.microsoft.com/office/drawing/2014/main" id="{BFF13FCE-A18F-0A40-94A1-E58D45E6FCFB}"/>
              </a:ext>
            </a:extLst>
          </p:cNvPr>
          <p:cNvGrpSpPr>
            <a:grpSpLocks/>
          </p:cNvGrpSpPr>
          <p:nvPr/>
        </p:nvGrpSpPr>
        <p:grpSpPr bwMode="auto">
          <a:xfrm>
            <a:off x="6419850" y="2878138"/>
            <a:ext cx="1841500" cy="2044700"/>
            <a:chOff x="4044" y="2076"/>
            <a:chExt cx="1160" cy="1288"/>
          </a:xfrm>
        </p:grpSpPr>
        <p:sp>
          <p:nvSpPr>
            <p:cNvPr id="73752" name="Rectangle 50">
              <a:extLst>
                <a:ext uri="{FF2B5EF4-FFF2-40B4-BE49-F238E27FC236}">
                  <a16:creationId xmlns:a16="http://schemas.microsoft.com/office/drawing/2014/main" id="{C467AA96-2AAB-D64A-A98B-D681E5A636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2456"/>
              <a:ext cx="43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</a:t>
              </a:r>
              <a:r>
                <a:rPr lang="fr-FR" altLang="fr-FR" sz="2400">
                  <a:sym typeface="Symbol" pitchFamily="2" charset="2"/>
                </a:rPr>
                <a:t></a:t>
              </a:r>
            </a:p>
          </p:txBody>
        </p:sp>
        <p:sp>
          <p:nvSpPr>
            <p:cNvPr id="73753" name="Line 51">
              <a:extLst>
                <a:ext uri="{FF2B5EF4-FFF2-40B4-BE49-F238E27FC236}">
                  <a16:creationId xmlns:a16="http://schemas.microsoft.com/office/drawing/2014/main" id="{46DF5C08-6D96-894C-8D4D-92E5890E9D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144" y="2076"/>
              <a:ext cx="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54" name="Line 52">
              <a:extLst>
                <a:ext uri="{FF2B5EF4-FFF2-40B4-BE49-F238E27FC236}">
                  <a16:creationId xmlns:a16="http://schemas.microsoft.com/office/drawing/2014/main" id="{8994964F-3F9E-C847-BFE5-D704ED4C46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580" y="2108"/>
              <a:ext cx="52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55" name="Line 53">
              <a:extLst>
                <a:ext uri="{FF2B5EF4-FFF2-40B4-BE49-F238E27FC236}">
                  <a16:creationId xmlns:a16="http://schemas.microsoft.com/office/drawing/2014/main" id="{B5FF4D10-958D-254D-BEF5-90E71A211E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44" y="2152"/>
              <a:ext cx="36" cy="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56" name="Line 54">
              <a:extLst>
                <a:ext uri="{FF2B5EF4-FFF2-40B4-BE49-F238E27FC236}">
                  <a16:creationId xmlns:a16="http://schemas.microsoft.com/office/drawing/2014/main" id="{009F9B87-F4C9-AE48-BAEC-2291691B97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12" y="2708"/>
              <a:ext cx="4" cy="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757" name="Line 55">
              <a:extLst>
                <a:ext uri="{FF2B5EF4-FFF2-40B4-BE49-F238E27FC236}">
                  <a16:creationId xmlns:a16="http://schemas.microsoft.com/office/drawing/2014/main" id="{E8C508EE-D63A-0D48-96A5-ECAFBB1673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44" y="3360"/>
              <a:ext cx="24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132152" name="AutoShape 56">
            <a:extLst>
              <a:ext uri="{FF2B5EF4-FFF2-40B4-BE49-F238E27FC236}">
                <a16:creationId xmlns:a16="http://schemas.microsoft.com/office/drawing/2014/main" id="{233EFA22-CB73-9D43-BEFE-51C258E4BF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500" y="3379788"/>
            <a:ext cx="1625600" cy="1308100"/>
          </a:xfrm>
          <a:prstGeom prst="wave">
            <a:avLst>
              <a:gd name="adj1" fmla="val 13005"/>
              <a:gd name="adj2" fmla="val 0"/>
            </a:avLst>
          </a:prstGeom>
          <a:solidFill>
            <a:schemeClr val="bg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/>
              <a:t>Hystérèse de </a:t>
            </a:r>
          </a:p>
          <a:p>
            <a:pPr algn="ctr">
              <a:spcBef>
                <a:spcPct val="0"/>
              </a:spcBef>
            </a:pPr>
            <a:r>
              <a:rPr lang="fr-FR" altLang="fr-FR" sz="2400"/>
              <a:t>température</a:t>
            </a:r>
          </a:p>
        </p:txBody>
      </p:sp>
      <p:sp>
        <p:nvSpPr>
          <p:cNvPr id="57" name="Rectangle 2">
            <a:extLst>
              <a:ext uri="{FF2B5EF4-FFF2-40B4-BE49-F238E27FC236}">
                <a16:creationId xmlns:a16="http://schemas.microsoft.com/office/drawing/2014/main" id="{50753501-7781-F842-805A-312FFD48E3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137" grpId="0" animBg="1"/>
      <p:bldP spid="132152" grpId="0" animBg="1" autoUpdateAnimBg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2">
            <a:extLst>
              <a:ext uri="{FF2B5EF4-FFF2-40B4-BE49-F238E27FC236}">
                <a16:creationId xmlns:a16="http://schemas.microsoft.com/office/drawing/2014/main" id="{50753501-7781-F842-805A-312FFD48E3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dirty="0">
                <a:ea typeface="ＭＳ Ｐゴシック" panose="020B0600070205080204" pitchFamily="34" charset="-128"/>
              </a:rPr>
              <a:t>Systèmes de refroidissement </a:t>
            </a:r>
            <a:endParaRPr lang="fr-FR" altLang="fr-FR" kern="0" dirty="0">
              <a:ea typeface="ＭＳ Ｐゴシック" panose="020B0600070205080204" pitchFamily="34" charset="-128"/>
            </a:endParaRPr>
          </a:p>
        </p:txBody>
      </p:sp>
      <p:sp>
        <p:nvSpPr>
          <p:cNvPr id="74754" name="Text Box 8">
            <a:extLst>
              <a:ext uri="{FF2B5EF4-FFF2-40B4-BE49-F238E27FC236}">
                <a16:creationId xmlns:a16="http://schemas.microsoft.com/office/drawing/2014/main" id="{26A3E047-0F91-DD4F-9451-BCB115F6AB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8" y="1676400"/>
            <a:ext cx="80899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  <a:latin typeface="Times New Roman" panose="02020603050405020304" pitchFamily="18" charset="0"/>
              </a:rPr>
              <a:t>Réacteur double enveloppe</a:t>
            </a:r>
          </a:p>
        </p:txBody>
      </p:sp>
      <p:pic>
        <p:nvPicPr>
          <p:cNvPr id="59" name="Picture 4" descr="Cuve réacteur 400 litres inox 316 avec agitation et double ...">
            <a:extLst>
              <a:ext uri="{FF2B5EF4-FFF2-40B4-BE49-F238E27FC236}">
                <a16:creationId xmlns:a16="http://schemas.microsoft.com/office/drawing/2014/main" id="{217FF93A-55F5-C24C-AE66-F2F9F4D3E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0338" y="2305050"/>
            <a:ext cx="2625725" cy="3281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4756" name="Groupe 4">
            <a:extLst>
              <a:ext uri="{FF2B5EF4-FFF2-40B4-BE49-F238E27FC236}">
                <a16:creationId xmlns:a16="http://schemas.microsoft.com/office/drawing/2014/main" id="{029A0560-D814-2343-B95E-15411518C585}"/>
              </a:ext>
            </a:extLst>
          </p:cNvPr>
          <p:cNvGrpSpPr>
            <a:grpSpLocks/>
          </p:cNvGrpSpPr>
          <p:nvPr/>
        </p:nvGrpSpPr>
        <p:grpSpPr bwMode="auto">
          <a:xfrm>
            <a:off x="1693863" y="2138363"/>
            <a:ext cx="3536950" cy="3508375"/>
            <a:chOff x="389744" y="2542850"/>
            <a:chExt cx="3537258" cy="3509011"/>
          </a:xfrm>
        </p:grpSpPr>
        <p:pic>
          <p:nvPicPr>
            <p:cNvPr id="74759" name="Picture 2" descr="Réacteur en verre à double enveloppe 3L - Chine Réacteur à ...">
              <a:extLst>
                <a:ext uri="{FF2B5EF4-FFF2-40B4-BE49-F238E27FC236}">
                  <a16:creationId xmlns:a16="http://schemas.microsoft.com/office/drawing/2014/main" id="{E6E21E1E-8726-BA4B-A817-BA9C3B8447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612" y="2709471"/>
              <a:ext cx="3342390" cy="3342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4760" name="Rectangle 2">
              <a:extLst>
                <a:ext uri="{FF2B5EF4-FFF2-40B4-BE49-F238E27FC236}">
                  <a16:creationId xmlns:a16="http://schemas.microsoft.com/office/drawing/2014/main" id="{E6A5BADB-8BFB-2449-AA24-08F4793588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44" y="2542850"/>
              <a:ext cx="929390" cy="7100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63" name="ZoneTexte 62">
            <a:extLst>
              <a:ext uri="{FF2B5EF4-FFF2-40B4-BE49-F238E27FC236}">
                <a16:creationId xmlns:a16="http://schemas.microsoft.com/office/drawing/2014/main" id="{1BF2DE06-BF46-2249-A141-D25EA57525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92575" y="1676400"/>
            <a:ext cx="46069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  <a:latin typeface="Times New Roman" panose="02020603050405020304" pitchFamily="18" charset="0"/>
              </a:rPr>
              <a:t>/        </a:t>
            </a:r>
            <a:r>
              <a:rPr lang="fr-FR" altLang="fr-FR" sz="2400">
                <a:solidFill>
                  <a:srgbClr val="CC0000"/>
                </a:solidFill>
                <a:latin typeface="Times New Roman" panose="02020603050405020304" pitchFamily="18" charset="0"/>
              </a:rPr>
              <a:t>Réacteur muni d’un serpentin </a:t>
            </a:r>
            <a:endParaRPr lang="fr-FR" altLang="fr-FR" sz="2400">
              <a:latin typeface="Times New Roman" panose="02020603050405020304" pitchFamily="18" charset="0"/>
            </a:endParaRPr>
          </a:p>
        </p:txBody>
      </p:sp>
      <p:pic>
        <p:nvPicPr>
          <p:cNvPr id="74758" name="Picture 6" descr="Réacteur [Verrerie rodée]">
            <a:extLst>
              <a:ext uri="{FF2B5EF4-FFF2-40B4-BE49-F238E27FC236}">
                <a16:creationId xmlns:a16="http://schemas.microsoft.com/office/drawing/2014/main" id="{2FC27E3A-9840-104E-83AC-0E243F288D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" y="2305050"/>
            <a:ext cx="1993900" cy="317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1" name="Group 14">
            <a:extLst>
              <a:ext uri="{FF2B5EF4-FFF2-40B4-BE49-F238E27FC236}">
                <a16:creationId xmlns:a16="http://schemas.microsoft.com/office/drawing/2014/main" id="{61A38522-BC9B-DD40-91EE-3BB8F7501590}"/>
              </a:ext>
            </a:extLst>
          </p:cNvPr>
          <p:cNvGrpSpPr>
            <a:grpSpLocks/>
          </p:cNvGrpSpPr>
          <p:nvPr/>
        </p:nvGrpSpPr>
        <p:grpSpPr bwMode="auto">
          <a:xfrm>
            <a:off x="592138" y="1912938"/>
            <a:ext cx="5721350" cy="785812"/>
            <a:chOff x="265" y="1547"/>
            <a:chExt cx="3604" cy="495"/>
          </a:xfrm>
        </p:grpSpPr>
        <p:sp>
          <p:nvSpPr>
            <p:cNvPr id="10251" name="Text Box 4">
              <a:extLst>
                <a:ext uri="{FF2B5EF4-FFF2-40B4-BE49-F238E27FC236}">
                  <a16:creationId xmlns:a16="http://schemas.microsoft.com/office/drawing/2014/main" id="{3D00AFFE-56D5-B446-A8A2-69DDCCC72F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" y="1670"/>
              <a:ext cx="360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Pour une réaction de type:   	A  	 	B</a:t>
              </a:r>
            </a:p>
          </p:txBody>
        </p:sp>
        <p:sp>
          <p:nvSpPr>
            <p:cNvPr id="10252" name="Line 5">
              <a:extLst>
                <a:ext uri="{FF2B5EF4-FFF2-40B4-BE49-F238E27FC236}">
                  <a16:creationId xmlns:a16="http://schemas.microsoft.com/office/drawing/2014/main" id="{77241BFF-E110-4D4D-8E37-B544B88811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4" y="1791"/>
              <a:ext cx="5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0253" name="Line 6">
              <a:extLst>
                <a:ext uri="{FF2B5EF4-FFF2-40B4-BE49-F238E27FC236}">
                  <a16:creationId xmlns:a16="http://schemas.microsoft.com/office/drawing/2014/main" id="{444FF4D3-13E4-0F4A-B1CD-55557E5B2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010" y="1854"/>
              <a:ext cx="5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0254" name="Text Box 7">
              <a:extLst>
                <a:ext uri="{FF2B5EF4-FFF2-40B4-BE49-F238E27FC236}">
                  <a16:creationId xmlns:a16="http://schemas.microsoft.com/office/drawing/2014/main" id="{8E0EB353-B72F-7342-9DBA-F3D6DA964B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9" y="1547"/>
              <a:ext cx="2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1800"/>
                <a:t>k</a:t>
              </a:r>
              <a:r>
                <a:rPr lang="fr-FR" altLang="fr-FR" sz="1800" baseline="-25000"/>
                <a:t>1</a:t>
              </a:r>
              <a:r>
                <a:rPr lang="fr-FR" altLang="fr-FR" sz="1800"/>
                <a:t> </a:t>
              </a:r>
            </a:p>
          </p:txBody>
        </p:sp>
        <p:sp>
          <p:nvSpPr>
            <p:cNvPr id="10255" name="Text Box 8">
              <a:extLst>
                <a:ext uri="{FF2B5EF4-FFF2-40B4-BE49-F238E27FC236}">
                  <a16:creationId xmlns:a16="http://schemas.microsoft.com/office/drawing/2014/main" id="{55E0EEC1-B1E4-7746-B5FE-E500091D0A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9" y="1811"/>
              <a:ext cx="2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1800"/>
                <a:t>k</a:t>
              </a:r>
              <a:r>
                <a:rPr lang="fr-FR" altLang="fr-FR" sz="1800" baseline="-25000"/>
                <a:t>2</a:t>
              </a:r>
              <a:r>
                <a:rPr lang="fr-FR" altLang="fr-FR" sz="1800"/>
                <a:t> </a:t>
              </a:r>
            </a:p>
          </p:txBody>
        </p:sp>
      </p:grpSp>
      <p:graphicFrame>
        <p:nvGraphicFramePr>
          <p:cNvPr id="10242" name="Object 12">
            <a:extLst>
              <a:ext uri="{FF2B5EF4-FFF2-40B4-BE49-F238E27FC236}">
                <a16:creationId xmlns:a16="http://schemas.microsoft.com/office/drawing/2014/main" id="{8322A675-88AE-064B-B44D-14726E52621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3470275"/>
          <a:ext cx="59817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4" name="Équation" r:id="rId3" imgW="137795000" imgH="22821900" progId="Equation.3">
                  <p:embed/>
                </p:oleObj>
              </mc:Choice>
              <mc:Fallback>
                <p:oleObj name="Équation" r:id="rId3" imgW="137795000" imgH="228219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3470275"/>
                        <a:ext cx="5981700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43" name="Text Box 17">
            <a:extLst>
              <a:ext uri="{FF2B5EF4-FFF2-40B4-BE49-F238E27FC236}">
                <a16:creationId xmlns:a16="http://schemas.microsoft.com/office/drawing/2014/main" id="{0BE15B0B-A02B-4A45-A1A0-BE279513F0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75" y="2782888"/>
            <a:ext cx="8693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</a:rPr>
              <a:t>Loi d</a:t>
            </a:r>
            <a:r>
              <a:rPr lang="ja-JP" altLang="fr-FR" sz="2400">
                <a:solidFill>
                  <a:srgbClr val="40A3D1"/>
                </a:solidFill>
              </a:rPr>
              <a:t>’</a:t>
            </a:r>
            <a:r>
              <a:rPr lang="fr-FR" altLang="ja-JP" sz="2400">
                <a:solidFill>
                  <a:srgbClr val="40A3D1"/>
                </a:solidFill>
              </a:rPr>
              <a:t>Arrhénius  </a:t>
            </a:r>
            <a:r>
              <a:rPr lang="fr-FR" altLang="ja-JP" sz="2400"/>
              <a:t>:                                   </a:t>
            </a:r>
            <a:r>
              <a:rPr lang="fr-FR" altLang="ja-JP" sz="1800"/>
              <a:t>(</a:t>
            </a:r>
            <a:r>
              <a:rPr lang="en-US" altLang="ja-JP" sz="1800" i="1"/>
              <a:t>Arrhenius temperature dependency</a:t>
            </a:r>
            <a:r>
              <a:rPr lang="fr-FR" altLang="ja-JP" sz="1800"/>
              <a:t>)</a:t>
            </a:r>
            <a:endParaRPr lang="fr-FR" altLang="fr-FR" sz="1800"/>
          </a:p>
        </p:txBody>
      </p:sp>
      <p:graphicFrame>
        <p:nvGraphicFramePr>
          <p:cNvPr id="10244" name="Object 20">
            <a:extLst>
              <a:ext uri="{FF2B5EF4-FFF2-40B4-BE49-F238E27FC236}">
                <a16:creationId xmlns:a16="http://schemas.microsoft.com/office/drawing/2014/main" id="{12C517CB-0822-8940-AF42-D1A678F8E5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70250" y="2570163"/>
          <a:ext cx="1549400" cy="671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5" name="Équation" r:id="rId5" imgW="35699700" imgH="15506700" progId="Equation.3">
                  <p:embed/>
                </p:oleObj>
              </mc:Choice>
              <mc:Fallback>
                <p:oleObj name="Équation" r:id="rId5" imgW="35699700" imgH="15506700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0250" y="2570163"/>
                        <a:ext cx="1549400" cy="671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26">
            <a:extLst>
              <a:ext uri="{FF2B5EF4-FFF2-40B4-BE49-F238E27FC236}">
                <a16:creationId xmlns:a16="http://schemas.microsoft.com/office/drawing/2014/main" id="{F9619451-BDEA-BD47-8E17-59039B83C638}"/>
              </a:ext>
            </a:extLst>
          </p:cNvPr>
          <p:cNvGrpSpPr>
            <a:grpSpLocks/>
          </p:cNvGrpSpPr>
          <p:nvPr/>
        </p:nvGrpSpPr>
        <p:grpSpPr bwMode="auto">
          <a:xfrm>
            <a:off x="317500" y="4670425"/>
            <a:ext cx="8239125" cy="1204913"/>
            <a:chOff x="200" y="2942"/>
            <a:chExt cx="5190" cy="759"/>
          </a:xfrm>
        </p:grpSpPr>
        <p:sp>
          <p:nvSpPr>
            <p:cNvPr id="10248" name="Text Box 15">
              <a:extLst>
                <a:ext uri="{FF2B5EF4-FFF2-40B4-BE49-F238E27FC236}">
                  <a16:creationId xmlns:a16="http://schemas.microsoft.com/office/drawing/2014/main" id="{D2065001-BE60-2E47-A75E-9D925F4A5F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0" y="3040"/>
              <a:ext cx="170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>
                  <a:solidFill>
                    <a:srgbClr val="40A3D1"/>
                  </a:solidFill>
                </a:rPr>
                <a:t>Loi de Van</a:t>
              </a:r>
              <a:r>
                <a:rPr lang="ja-JP" altLang="fr-FR" sz="2400">
                  <a:solidFill>
                    <a:srgbClr val="40A3D1"/>
                  </a:solidFill>
                </a:rPr>
                <a:t>’</a:t>
              </a:r>
              <a:r>
                <a:rPr lang="fr-FR" altLang="ja-JP" sz="2400">
                  <a:solidFill>
                    <a:srgbClr val="40A3D1"/>
                  </a:solidFill>
                </a:rPr>
                <a:t>t Hoff  : </a:t>
              </a:r>
              <a:endParaRPr lang="fr-FR" altLang="fr-FR" sz="2400">
                <a:solidFill>
                  <a:srgbClr val="40A3D1"/>
                </a:solidFill>
              </a:endParaRPr>
            </a:p>
          </p:txBody>
        </p:sp>
        <p:graphicFrame>
          <p:nvGraphicFramePr>
            <p:cNvPr id="10249" name="Object 16">
              <a:extLst>
                <a:ext uri="{FF2B5EF4-FFF2-40B4-BE49-F238E27FC236}">
                  <a16:creationId xmlns:a16="http://schemas.microsoft.com/office/drawing/2014/main" id="{E591D234-75A6-CB4F-B2FB-FD63C809AAC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944" y="2942"/>
            <a:ext cx="1448" cy="54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6" name="Équation" r:id="rId7" imgW="52959000" imgH="19900900" progId="Equation.3">
                    <p:embed/>
                  </p:oleObj>
                </mc:Choice>
                <mc:Fallback>
                  <p:oleObj name="Équation" r:id="rId7" imgW="52959000" imgH="19900900" progId="Equation.3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44" y="2942"/>
                          <a:ext cx="1448" cy="54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250" name="Object 22">
              <a:extLst>
                <a:ext uri="{FF2B5EF4-FFF2-40B4-BE49-F238E27FC236}">
                  <a16:creationId xmlns:a16="http://schemas.microsoft.com/office/drawing/2014/main" id="{66D0938C-94B5-B04C-843A-409766DF3E5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06" y="3437"/>
            <a:ext cx="1784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7" name="Équation" r:id="rId9" imgW="65239900" imgH="9652000" progId="Equation.3">
                    <p:embed/>
                  </p:oleObj>
                </mc:Choice>
                <mc:Fallback>
                  <p:oleObj name="Équation" r:id="rId9" imgW="65239900" imgH="9652000" progId="Equation.3">
                    <p:embed/>
                    <p:pic>
                      <p:nvPicPr>
                        <p:cNvPr id="0" name="Object 2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06" y="3437"/>
                          <a:ext cx="1784" cy="26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5559" name="AutoShape 23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58BC43E0-7F70-5B41-B5CC-5804E58954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5413375"/>
            <a:ext cx="561975" cy="433388"/>
          </a:xfrm>
          <a:prstGeom prst="actionButtonForwardNext">
            <a:avLst/>
          </a:prstGeom>
          <a:solidFill>
            <a:srgbClr val="009900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FBACBBDE-2546-134E-9C3E-275CE8EAC2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59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2">
            <a:extLst>
              <a:ext uri="{FF2B5EF4-FFF2-40B4-BE49-F238E27FC236}">
                <a16:creationId xmlns:a16="http://schemas.microsoft.com/office/drawing/2014/main" id="{29C512C9-8E97-D74E-9AA6-84B52F4C005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555750"/>
            <a:ext cx="7772400" cy="1143000"/>
          </a:xfrm>
        </p:spPr>
        <p:txBody>
          <a:bodyPr/>
          <a:lstStyle/>
          <a:p>
            <a:pPr marL="812800" indent="-812800" algn="l">
              <a:lnSpc>
                <a:spcPct val="120000"/>
              </a:lnSpc>
            </a:pP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 333	Réaction unique en réacteur piston </a:t>
            </a:r>
          </a:p>
        </p:txBody>
      </p:sp>
      <p:sp>
        <p:nvSpPr>
          <p:cNvPr id="75778" name="Rectangle 3">
            <a:extLst>
              <a:ext uri="{FF2B5EF4-FFF2-40B4-BE49-F238E27FC236}">
                <a16:creationId xmlns:a16="http://schemas.microsoft.com/office/drawing/2014/main" id="{C04E6147-FC7F-5E4F-8C85-BFF33EF10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82123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5779" name="Text Box 4">
            <a:extLst>
              <a:ext uri="{FF2B5EF4-FFF2-40B4-BE49-F238E27FC236}">
                <a16:creationId xmlns:a16="http://schemas.microsoft.com/office/drawing/2014/main" id="{11A28CFF-8F65-F042-BB06-046299696D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2438" y="2619375"/>
            <a:ext cx="54070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Réacteur adiabatique, réaction unique   </a:t>
            </a:r>
          </a:p>
        </p:txBody>
      </p:sp>
      <p:sp>
        <p:nvSpPr>
          <p:cNvPr id="133125" name="Text Box 5">
            <a:extLst>
              <a:ext uri="{FF2B5EF4-FFF2-40B4-BE49-F238E27FC236}">
                <a16:creationId xmlns:a16="http://schemas.microsoft.com/office/drawing/2014/main" id="{204D1F32-4E2A-1A47-B6F0-84750A82B9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4513" y="3165475"/>
            <a:ext cx="8007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latin typeface="Symbol" pitchFamily="2" charset="2"/>
              </a:rPr>
              <a:t>r</a:t>
            </a:r>
            <a:r>
              <a:rPr lang="fr-FR" altLang="fr-FR" sz="2400"/>
              <a:t> Cp dT 	- 	</a:t>
            </a:r>
            <a:r>
              <a:rPr lang="fr-FR" altLang="fr-FR" sz="2400">
                <a:latin typeface="Symbol" pitchFamily="2" charset="2"/>
              </a:rPr>
              <a:t>D</a:t>
            </a:r>
            <a:r>
              <a:rPr lang="fr-FR" altLang="fr-FR" sz="2400"/>
              <a:t>H dC</a:t>
            </a:r>
            <a:r>
              <a:rPr lang="fr-FR" altLang="fr-FR" sz="2400" baseline="-25000"/>
              <a:t>A</a:t>
            </a:r>
            <a:r>
              <a:rPr lang="fr-FR" altLang="fr-FR" sz="2400"/>
              <a:t> 	= 	0 		[31]</a:t>
            </a:r>
          </a:p>
        </p:txBody>
      </p:sp>
      <p:sp>
        <p:nvSpPr>
          <p:cNvPr id="133126" name="Text Box 6">
            <a:extLst>
              <a:ext uri="{FF2B5EF4-FFF2-40B4-BE49-F238E27FC236}">
                <a16:creationId xmlns:a16="http://schemas.microsoft.com/office/drawing/2014/main" id="{9EC00C40-3396-4641-8008-1E85FA300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3830638"/>
            <a:ext cx="48133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(kg.m</a:t>
            </a:r>
            <a:r>
              <a:rPr lang="fr-FR" altLang="fr-FR" sz="2000" baseline="30000"/>
              <a:t>-3</a:t>
            </a:r>
            <a:r>
              <a:rPr lang="fr-FR" altLang="fr-FR" sz="2000"/>
              <a:t>).(J.kg</a:t>
            </a:r>
            <a:r>
              <a:rPr lang="fr-FR" altLang="fr-FR" sz="2000" baseline="30000"/>
              <a:t>-1</a:t>
            </a:r>
            <a:r>
              <a:rPr lang="fr-FR" altLang="fr-FR" sz="2000"/>
              <a:t>.K</a:t>
            </a:r>
            <a:r>
              <a:rPr lang="fr-FR" altLang="fr-FR" sz="2000" baseline="30000"/>
              <a:t>-1</a:t>
            </a:r>
            <a:r>
              <a:rPr lang="fr-FR" altLang="fr-FR" sz="2000"/>
              <a:t>).(K)	(J.mol</a:t>
            </a:r>
            <a:r>
              <a:rPr lang="fr-FR" altLang="fr-FR" sz="2000" baseline="30000"/>
              <a:t>-1</a:t>
            </a:r>
            <a:r>
              <a:rPr lang="fr-FR" altLang="fr-FR" sz="2000"/>
              <a:t>).(mol.m</a:t>
            </a:r>
            <a:r>
              <a:rPr lang="fr-FR" altLang="fr-FR" sz="2000" baseline="30000"/>
              <a:t>-3</a:t>
            </a:r>
            <a:r>
              <a:rPr lang="fr-FR" altLang="fr-FR" sz="2000"/>
              <a:t>)</a:t>
            </a:r>
          </a:p>
        </p:txBody>
      </p:sp>
      <p:graphicFrame>
        <p:nvGraphicFramePr>
          <p:cNvPr id="133127" name="Object 7">
            <a:extLst>
              <a:ext uri="{FF2B5EF4-FFF2-40B4-BE49-F238E27FC236}">
                <a16:creationId xmlns:a16="http://schemas.microsoft.com/office/drawing/2014/main" id="{7A58AF06-8E4A-DE44-A100-C2EFDB3E6F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49450" y="4762500"/>
          <a:ext cx="51689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86" name="Equation" r:id="rId3" imgW="119075200" imgH="18427700" progId="Equation.3">
                  <p:embed/>
                </p:oleObj>
              </mc:Choice>
              <mc:Fallback>
                <p:oleObj name="Equation" r:id="rId3" imgW="119075200" imgH="184277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9450" y="4762500"/>
                        <a:ext cx="51689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471BB77C-2DAA-B840-9B90-A93E0FBD48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25" grpId="0"/>
      <p:bldP spid="133126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Text Box 2">
            <a:extLst>
              <a:ext uri="{FF2B5EF4-FFF2-40B4-BE49-F238E27FC236}">
                <a16:creationId xmlns:a16="http://schemas.microsoft.com/office/drawing/2014/main" id="{7BD8F3E2-3967-9A4C-908A-7CED4CE56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9413" y="1922463"/>
            <a:ext cx="2498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C</a:t>
            </a:r>
            <a:r>
              <a:rPr lang="fr-FR" altLang="fr-FR" sz="2400" baseline="-25000"/>
              <a:t>A</a:t>
            </a:r>
            <a:r>
              <a:rPr lang="fr-FR" altLang="fr-FR" sz="2400"/>
              <a:t>   = 	 C</a:t>
            </a:r>
            <a:r>
              <a:rPr lang="fr-FR" altLang="fr-FR" sz="2400" baseline="-25000"/>
              <a:t>Ao</a:t>
            </a:r>
            <a:r>
              <a:rPr lang="fr-FR" altLang="fr-FR" sz="2400"/>
              <a:t> (1 – X) </a:t>
            </a:r>
          </a:p>
        </p:txBody>
      </p:sp>
      <p:sp>
        <p:nvSpPr>
          <p:cNvPr id="76802" name="Text Box 3">
            <a:extLst>
              <a:ext uri="{FF2B5EF4-FFF2-40B4-BE49-F238E27FC236}">
                <a16:creationId xmlns:a16="http://schemas.microsoft.com/office/drawing/2014/main" id="{B67DF8F1-74FB-1A46-A0E7-45520676CB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450" y="1922463"/>
            <a:ext cx="289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En milieu indilatable: </a:t>
            </a:r>
          </a:p>
        </p:txBody>
      </p:sp>
      <p:graphicFrame>
        <p:nvGraphicFramePr>
          <p:cNvPr id="134148" name="Object 4">
            <a:extLst>
              <a:ext uri="{FF2B5EF4-FFF2-40B4-BE49-F238E27FC236}">
                <a16:creationId xmlns:a16="http://schemas.microsoft.com/office/drawing/2014/main" id="{0C220D52-A982-2843-9B5F-CF0F09C3067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93875" y="3830638"/>
          <a:ext cx="32512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13" name="Equation" r:id="rId3" imgW="74904600" imgH="18135600" progId="Equation.3">
                  <p:embed/>
                </p:oleObj>
              </mc:Choice>
              <mc:Fallback>
                <p:oleObj name="Equation" r:id="rId3" imgW="74904600" imgH="181356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75" y="3830638"/>
                        <a:ext cx="3251200" cy="787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804" name="Object 5">
            <a:extLst>
              <a:ext uri="{FF2B5EF4-FFF2-40B4-BE49-F238E27FC236}">
                <a16:creationId xmlns:a16="http://schemas.microsoft.com/office/drawing/2014/main" id="{48395831-6A68-1F49-9FFD-6B4EB5B5AF6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89038" y="2801938"/>
          <a:ext cx="6207125" cy="788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14" name="Equation" r:id="rId5" imgW="145110200" imgH="18427700" progId="Equation.3">
                  <p:embed/>
                </p:oleObj>
              </mc:Choice>
              <mc:Fallback>
                <p:oleObj name="Equation" r:id="rId5" imgW="145110200" imgH="184277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9038" y="2801938"/>
                        <a:ext cx="6207125" cy="788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4150" name="Object 6">
            <a:extLst>
              <a:ext uri="{FF2B5EF4-FFF2-40B4-BE49-F238E27FC236}">
                <a16:creationId xmlns:a16="http://schemas.microsoft.com/office/drawing/2014/main" id="{A4F42F62-AA88-DB43-8E21-40708B2975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84500" y="4897438"/>
          <a:ext cx="4217988" cy="712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15" name="Equation" r:id="rId7" imgW="98602800" imgH="16675100" progId="Equation.3">
                  <p:embed/>
                </p:oleObj>
              </mc:Choice>
              <mc:Fallback>
                <p:oleObj name="Equation" r:id="rId7" imgW="98602800" imgH="166751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4500" y="4897438"/>
                        <a:ext cx="4217988" cy="712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id="{69148673-DFDD-3043-95A6-FF8600D96B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2">
            <a:extLst>
              <a:ext uri="{FF2B5EF4-FFF2-40B4-BE49-F238E27FC236}">
                <a16:creationId xmlns:a16="http://schemas.microsoft.com/office/drawing/2014/main" id="{0C68C5F9-5D64-7743-B953-A486E9D6AB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9400" y="3768725"/>
            <a:ext cx="526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T</a:t>
            </a:r>
            <a:r>
              <a:rPr lang="fr-FR" altLang="fr-FR" sz="2400" baseline="-25000"/>
              <a:t>S</a:t>
            </a:r>
            <a:r>
              <a:rPr lang="fr-FR" altLang="fr-FR" sz="2400"/>
              <a:t>  -  T</a:t>
            </a:r>
            <a:r>
              <a:rPr lang="fr-FR" altLang="fr-FR" sz="2400" baseline="-25000"/>
              <a:t>E</a:t>
            </a:r>
            <a:r>
              <a:rPr lang="fr-FR" altLang="fr-FR" sz="2400"/>
              <a:t>     =   J X</a:t>
            </a:r>
            <a:r>
              <a:rPr lang="fr-FR" altLang="fr-FR" sz="2400" baseline="-25000"/>
              <a:t>A</a:t>
            </a:r>
            <a:r>
              <a:rPr lang="fr-FR" altLang="fr-FR" sz="2400"/>
              <a:t> 			[30]</a:t>
            </a:r>
          </a:p>
        </p:txBody>
      </p:sp>
      <p:sp>
        <p:nvSpPr>
          <p:cNvPr id="77826" name="Text Box 3">
            <a:extLst>
              <a:ext uri="{FF2B5EF4-FFF2-40B4-BE49-F238E27FC236}">
                <a16:creationId xmlns:a16="http://schemas.microsoft.com/office/drawing/2014/main" id="{284B3877-55A3-504A-87AA-D22AE7589C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25" y="3094038"/>
            <a:ext cx="41592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Si J ne dépend pas de la température: </a:t>
            </a:r>
          </a:p>
        </p:txBody>
      </p:sp>
      <p:sp>
        <p:nvSpPr>
          <p:cNvPr id="135172" name="Text Box 4">
            <a:extLst>
              <a:ext uri="{FF2B5EF4-FFF2-40B4-BE49-F238E27FC236}">
                <a16:creationId xmlns:a16="http://schemas.microsoft.com/office/drawing/2014/main" id="{D3868A44-BECC-E642-B84B-CC442CD6DC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497388"/>
            <a:ext cx="73279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fr-FR" altLang="fr-FR" sz="2400"/>
              <a:t>Or la vitesse de la réaction est fonction de X</a:t>
            </a:r>
            <a:r>
              <a:rPr lang="fr-FR" altLang="fr-FR" sz="2400" baseline="-25000"/>
              <a:t>A</a:t>
            </a:r>
            <a:r>
              <a:rPr lang="fr-FR" altLang="fr-FR" sz="2400"/>
              <a:t> et de T: 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fr-FR" altLang="fr-FR" sz="2400"/>
              <a:t> 	r (X</a:t>
            </a:r>
            <a:r>
              <a:rPr lang="fr-FR" altLang="fr-FR" sz="2400" baseline="-25000"/>
              <a:t>A</a:t>
            </a:r>
            <a:r>
              <a:rPr lang="fr-FR" altLang="fr-FR" sz="2400"/>
              <a:t>, T)  =  r (X</a:t>
            </a:r>
            <a:r>
              <a:rPr lang="fr-FR" altLang="fr-FR" sz="2400" baseline="-25000"/>
              <a:t>A</a:t>
            </a:r>
            <a:r>
              <a:rPr lang="fr-FR" altLang="fr-FR" sz="2400"/>
              <a:t>, T</a:t>
            </a:r>
            <a:r>
              <a:rPr lang="fr-FR" altLang="fr-FR" sz="2400" baseline="-25000"/>
              <a:t>E</a:t>
            </a:r>
            <a:r>
              <a:rPr lang="fr-FR" altLang="fr-FR" sz="2400"/>
              <a:t> + J X</a:t>
            </a:r>
            <a:r>
              <a:rPr lang="fr-FR" altLang="fr-FR" sz="2400" baseline="-25000"/>
              <a:t>A</a:t>
            </a:r>
            <a:r>
              <a:rPr lang="fr-FR" altLang="fr-FR" sz="2400"/>
              <a:t>)  =  r (X</a:t>
            </a:r>
            <a:r>
              <a:rPr lang="fr-FR" altLang="fr-FR" sz="2400" baseline="-25000"/>
              <a:t>A</a:t>
            </a:r>
            <a:r>
              <a:rPr lang="fr-FR" altLang="fr-FR" sz="2400"/>
              <a:t>, T</a:t>
            </a:r>
            <a:r>
              <a:rPr lang="fr-FR" altLang="fr-FR" sz="2400" baseline="-25000"/>
              <a:t>E</a:t>
            </a:r>
            <a:r>
              <a:rPr lang="fr-FR" altLang="fr-FR" sz="2400"/>
              <a:t>)               [34] </a:t>
            </a:r>
          </a:p>
        </p:txBody>
      </p:sp>
      <p:graphicFrame>
        <p:nvGraphicFramePr>
          <p:cNvPr id="77828" name="Object 5">
            <a:extLst>
              <a:ext uri="{FF2B5EF4-FFF2-40B4-BE49-F238E27FC236}">
                <a16:creationId xmlns:a16="http://schemas.microsoft.com/office/drawing/2014/main" id="{E27FDE2D-3C23-1649-B41E-4B8A4CCE657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60550" y="1981200"/>
          <a:ext cx="4230688" cy="712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32" name="Equation" r:id="rId3" imgW="98894900" imgH="16675100" progId="Equation.3">
                  <p:embed/>
                </p:oleObj>
              </mc:Choice>
              <mc:Fallback>
                <p:oleObj name="Equation" r:id="rId3" imgW="98894900" imgH="166751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60550" y="1981200"/>
                        <a:ext cx="4230688" cy="712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F6DEE793-FF36-4341-875F-4FBE29F483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172" grpId="0" autoUpdateAnimBg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>
            <a:extLst>
              <a:ext uri="{FF2B5EF4-FFF2-40B4-BE49-F238E27FC236}">
                <a16:creationId xmlns:a16="http://schemas.microsoft.com/office/drawing/2014/main" id="{70EF7F77-7761-DC47-B1AF-C2E84A1D535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476375"/>
            <a:ext cx="7772400" cy="1143000"/>
          </a:xfrm>
        </p:spPr>
        <p:txBody>
          <a:bodyPr/>
          <a:lstStyle/>
          <a:p>
            <a:pPr marL="812800" indent="-812800" algn="l">
              <a:lnSpc>
                <a:spcPct val="120000"/>
              </a:lnSpc>
            </a:pP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 334	Réaction exothermique équilibrée en lit fixe  </a:t>
            </a:r>
          </a:p>
        </p:txBody>
      </p:sp>
      <p:sp>
        <p:nvSpPr>
          <p:cNvPr id="78850" name="Rectangle 3">
            <a:extLst>
              <a:ext uri="{FF2B5EF4-FFF2-40B4-BE49-F238E27FC236}">
                <a16:creationId xmlns:a16="http://schemas.microsoft.com/office/drawing/2014/main" id="{2998314F-43FA-EE4B-BA3B-A03644726E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741863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78851" name="Text Box 4">
            <a:extLst>
              <a:ext uri="{FF2B5EF4-FFF2-40B4-BE49-F238E27FC236}">
                <a16:creationId xmlns:a16="http://schemas.microsoft.com/office/drawing/2014/main" id="{1D10CB25-7BCB-3D44-A80D-E879280A5B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8188" y="2466975"/>
            <a:ext cx="4879975" cy="237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Exemple de réactions industrielles:  </a:t>
            </a:r>
          </a:p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	</a:t>
            </a:r>
            <a:r>
              <a:rPr lang="fr-FR" altLang="fr-FR" sz="2400" b="1">
                <a:solidFill>
                  <a:srgbClr val="CC0000"/>
                </a:solidFill>
              </a:rPr>
              <a:t>-  Synthèse de SO</a:t>
            </a:r>
            <a:r>
              <a:rPr lang="fr-FR" altLang="fr-FR" sz="2400" b="1" baseline="-25000">
                <a:solidFill>
                  <a:srgbClr val="CC0000"/>
                </a:solidFill>
              </a:rPr>
              <a:t>3 </a:t>
            </a:r>
            <a:r>
              <a:rPr lang="fr-FR" altLang="fr-FR" sz="2400" b="1">
                <a:solidFill>
                  <a:srgbClr val="CC0000"/>
                </a:solidFill>
              </a:rPr>
              <a:t> </a:t>
            </a:r>
          </a:p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</a:rPr>
              <a:t>	-  Synthèse de NH</a:t>
            </a:r>
            <a:r>
              <a:rPr lang="fr-FR" altLang="fr-FR" sz="2400" b="1" baseline="-25000">
                <a:solidFill>
                  <a:srgbClr val="CC0000"/>
                </a:solidFill>
              </a:rPr>
              <a:t>3 </a:t>
            </a:r>
            <a:r>
              <a:rPr lang="fr-FR" altLang="fr-FR" sz="2400" b="1">
                <a:solidFill>
                  <a:srgbClr val="CC0000"/>
                </a:solidFill>
              </a:rPr>
              <a:t> </a:t>
            </a:r>
          </a:p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</a:rPr>
              <a:t>	-  Synthèse du méthanol </a:t>
            </a:r>
          </a:p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</a:rPr>
              <a:t>	-  Synthèse de l'urée </a:t>
            </a:r>
          </a:p>
        </p:txBody>
      </p:sp>
      <p:sp>
        <p:nvSpPr>
          <p:cNvPr id="78852" name="Text Box 5">
            <a:extLst>
              <a:ext uri="{FF2B5EF4-FFF2-40B4-BE49-F238E27FC236}">
                <a16:creationId xmlns:a16="http://schemas.microsoft.com/office/drawing/2014/main" id="{C1EE3117-92DA-874C-8C54-272ADAEDBE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525" y="5013325"/>
            <a:ext cx="7078663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/>
              <a:t>Le réacteur a un comportement adiabatique et piston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7139548-0597-B744-B098-21FE221F09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873" name="Group 2">
            <a:extLst>
              <a:ext uri="{FF2B5EF4-FFF2-40B4-BE49-F238E27FC236}">
                <a16:creationId xmlns:a16="http://schemas.microsoft.com/office/drawing/2014/main" id="{CF2807A2-EF63-0E47-AD43-88AF672CFD4C}"/>
              </a:ext>
            </a:extLst>
          </p:cNvPr>
          <p:cNvGrpSpPr>
            <a:grpSpLocks/>
          </p:cNvGrpSpPr>
          <p:nvPr/>
        </p:nvGrpSpPr>
        <p:grpSpPr bwMode="auto">
          <a:xfrm>
            <a:off x="1063625" y="2289175"/>
            <a:ext cx="4856163" cy="3117850"/>
            <a:chOff x="670" y="1804"/>
            <a:chExt cx="3059" cy="1964"/>
          </a:xfrm>
        </p:grpSpPr>
        <p:sp>
          <p:nvSpPr>
            <p:cNvPr id="79898" name="Line 3">
              <a:extLst>
                <a:ext uri="{FF2B5EF4-FFF2-40B4-BE49-F238E27FC236}">
                  <a16:creationId xmlns:a16="http://schemas.microsoft.com/office/drawing/2014/main" id="{EC8229D1-4D0F-DC4B-B6C7-DAA3763330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864"/>
              <a:ext cx="0" cy="19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9899" name="Line 4">
              <a:extLst>
                <a:ext uri="{FF2B5EF4-FFF2-40B4-BE49-F238E27FC236}">
                  <a16:creationId xmlns:a16="http://schemas.microsoft.com/office/drawing/2014/main" id="{7A50DCA7-2C72-A249-917E-4273B259258B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232" y="2087"/>
              <a:ext cx="2" cy="29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9900" name="Text Box 5">
              <a:extLst>
                <a:ext uri="{FF2B5EF4-FFF2-40B4-BE49-F238E27FC236}">
                  <a16:creationId xmlns:a16="http://schemas.microsoft.com/office/drawing/2014/main" id="{EAF379C4-87ED-FA47-935C-D16D1D4F5A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0" y="1804"/>
              <a:ext cx="223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/>
                <a:t>X</a:t>
              </a:r>
              <a:endParaRPr lang="fr-FR" altLang="fr-FR" sz="2400" b="1" baseline="-25000"/>
            </a:p>
          </p:txBody>
        </p:sp>
        <p:sp>
          <p:nvSpPr>
            <p:cNvPr id="79901" name="Text Box 6">
              <a:extLst>
                <a:ext uri="{FF2B5EF4-FFF2-40B4-BE49-F238E27FC236}">
                  <a16:creationId xmlns:a16="http://schemas.microsoft.com/office/drawing/2014/main" id="{C47A2F49-0800-1840-9EC4-059BEA00C6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8" y="3260"/>
              <a:ext cx="212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/>
                <a:t>T</a:t>
              </a:r>
            </a:p>
          </p:txBody>
        </p:sp>
      </p:grpSp>
      <p:grpSp>
        <p:nvGrpSpPr>
          <p:cNvPr id="3" name="Group 7">
            <a:extLst>
              <a:ext uri="{FF2B5EF4-FFF2-40B4-BE49-F238E27FC236}">
                <a16:creationId xmlns:a16="http://schemas.microsoft.com/office/drawing/2014/main" id="{5E38C982-FF07-6A4C-A09E-A729E631EB9B}"/>
              </a:ext>
            </a:extLst>
          </p:cNvPr>
          <p:cNvGrpSpPr>
            <a:grpSpLocks/>
          </p:cNvGrpSpPr>
          <p:nvPr/>
        </p:nvGrpSpPr>
        <p:grpSpPr bwMode="auto">
          <a:xfrm>
            <a:off x="1574800" y="2489200"/>
            <a:ext cx="5640388" cy="2625725"/>
            <a:chOff x="992" y="1930"/>
            <a:chExt cx="3553" cy="1654"/>
          </a:xfrm>
        </p:grpSpPr>
        <p:sp>
          <p:nvSpPr>
            <p:cNvPr id="79895" name="Freeform 8">
              <a:extLst>
                <a:ext uri="{FF2B5EF4-FFF2-40B4-BE49-F238E27FC236}">
                  <a16:creationId xmlns:a16="http://schemas.microsoft.com/office/drawing/2014/main" id="{0BC1360F-8474-FA4D-AAE1-1FF3AFCAE4D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2" y="2205"/>
              <a:ext cx="2375" cy="1379"/>
            </a:xfrm>
            <a:custGeom>
              <a:avLst/>
              <a:gdLst>
                <a:gd name="T0" fmla="*/ 0 w 2375"/>
                <a:gd name="T1" fmla="*/ 1379 h 1379"/>
                <a:gd name="T2" fmla="*/ 424 w 2375"/>
                <a:gd name="T3" fmla="*/ 1331 h 1379"/>
                <a:gd name="T4" fmla="*/ 624 w 2375"/>
                <a:gd name="T5" fmla="*/ 1267 h 1379"/>
                <a:gd name="T6" fmla="*/ 784 w 2375"/>
                <a:gd name="T7" fmla="*/ 1131 h 1379"/>
                <a:gd name="T8" fmla="*/ 856 w 2375"/>
                <a:gd name="T9" fmla="*/ 851 h 1379"/>
                <a:gd name="T10" fmla="*/ 936 w 2375"/>
                <a:gd name="T11" fmla="*/ 531 h 1379"/>
                <a:gd name="T12" fmla="*/ 984 w 2375"/>
                <a:gd name="T13" fmla="*/ 275 h 1379"/>
                <a:gd name="T14" fmla="*/ 1096 w 2375"/>
                <a:gd name="T15" fmla="*/ 67 h 1379"/>
                <a:gd name="T16" fmla="*/ 1304 w 2375"/>
                <a:gd name="T17" fmla="*/ 11 h 1379"/>
                <a:gd name="T18" fmla="*/ 2208 w 2375"/>
                <a:gd name="T19" fmla="*/ 3 h 1379"/>
                <a:gd name="T20" fmla="*/ 2304 w 2375"/>
                <a:gd name="T21" fmla="*/ 3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 w="28575" cap="flat" cmpd="sng">
              <a:solidFill>
                <a:srgbClr val="CC0000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9896" name="Line 9">
              <a:extLst>
                <a:ext uri="{FF2B5EF4-FFF2-40B4-BE49-F238E27FC236}">
                  <a16:creationId xmlns:a16="http://schemas.microsoft.com/office/drawing/2014/main" id="{ECE4C9CE-1DE6-184A-97A2-510471A454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0" y="2144"/>
              <a:ext cx="160" cy="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79897" name="Text Box 10">
              <a:extLst>
                <a:ext uri="{FF2B5EF4-FFF2-40B4-BE49-F238E27FC236}">
                  <a16:creationId xmlns:a16="http://schemas.microsoft.com/office/drawing/2014/main" id="{0C4EE7F1-AE68-E04F-8389-2B5D2B44D1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14" y="1930"/>
              <a:ext cx="731" cy="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000"/>
                <a:t>Equilibre </a:t>
              </a:r>
            </a:p>
          </p:txBody>
        </p:sp>
      </p:grpSp>
      <p:grpSp>
        <p:nvGrpSpPr>
          <p:cNvPr id="4" name="Group 11">
            <a:extLst>
              <a:ext uri="{FF2B5EF4-FFF2-40B4-BE49-F238E27FC236}">
                <a16:creationId xmlns:a16="http://schemas.microsoft.com/office/drawing/2014/main" id="{CCB4B996-5DDC-DC4A-87D5-F0856D6A0D40}"/>
              </a:ext>
            </a:extLst>
          </p:cNvPr>
          <p:cNvGrpSpPr>
            <a:grpSpLocks/>
          </p:cNvGrpSpPr>
          <p:nvPr/>
        </p:nvGrpSpPr>
        <p:grpSpPr bwMode="auto">
          <a:xfrm>
            <a:off x="2374900" y="2908300"/>
            <a:ext cx="5851525" cy="2200275"/>
            <a:chOff x="1496" y="2194"/>
            <a:chExt cx="3686" cy="1386"/>
          </a:xfrm>
        </p:grpSpPr>
        <p:sp>
          <p:nvSpPr>
            <p:cNvPr id="79892" name="Freeform 12">
              <a:extLst>
                <a:ext uri="{FF2B5EF4-FFF2-40B4-BE49-F238E27FC236}">
                  <a16:creationId xmlns:a16="http://schemas.microsoft.com/office/drawing/2014/main" id="{35DE207D-082C-9A45-81E1-9880CD20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6" y="2497"/>
              <a:ext cx="1876" cy="1083"/>
            </a:xfrm>
            <a:custGeom>
              <a:avLst/>
              <a:gdLst>
                <a:gd name="T0" fmla="*/ 0 w 1876"/>
                <a:gd name="T1" fmla="*/ 4047 h 779"/>
                <a:gd name="T2" fmla="*/ 12 w 1876"/>
                <a:gd name="T3" fmla="*/ 3794 h 779"/>
                <a:gd name="T4" fmla="*/ 44 w 1876"/>
                <a:gd name="T5" fmla="*/ 3319 h 779"/>
                <a:gd name="T6" fmla="*/ 84 w 1876"/>
                <a:gd name="T7" fmla="*/ 2755 h 779"/>
                <a:gd name="T8" fmla="*/ 128 w 1876"/>
                <a:gd name="T9" fmla="*/ 1989 h 779"/>
                <a:gd name="T10" fmla="*/ 192 w 1876"/>
                <a:gd name="T11" fmla="*/ 1262 h 779"/>
                <a:gd name="T12" fmla="*/ 256 w 1876"/>
                <a:gd name="T13" fmla="*/ 826 h 779"/>
                <a:gd name="T14" fmla="*/ 384 w 1876"/>
                <a:gd name="T15" fmla="*/ 242 h 779"/>
                <a:gd name="T16" fmla="*/ 528 w 1876"/>
                <a:gd name="T17" fmla="*/ 15 h 779"/>
                <a:gd name="T18" fmla="*/ 624 w 1876"/>
                <a:gd name="T19" fmla="*/ 143 h 779"/>
                <a:gd name="T20" fmla="*/ 712 w 1876"/>
                <a:gd name="T21" fmla="*/ 640 h 779"/>
                <a:gd name="T22" fmla="*/ 776 w 1876"/>
                <a:gd name="T23" fmla="*/ 1282 h 779"/>
                <a:gd name="T24" fmla="*/ 848 w 1876"/>
                <a:gd name="T25" fmla="*/ 1970 h 779"/>
                <a:gd name="T26" fmla="*/ 892 w 1876"/>
                <a:gd name="T27" fmla="*/ 2466 h 779"/>
                <a:gd name="T28" fmla="*/ 940 w 1876"/>
                <a:gd name="T29" fmla="*/ 2822 h 779"/>
                <a:gd name="T30" fmla="*/ 984 w 1876"/>
                <a:gd name="T31" fmla="*/ 3071 h 779"/>
                <a:gd name="T32" fmla="*/ 1072 w 1876"/>
                <a:gd name="T33" fmla="*/ 3381 h 779"/>
                <a:gd name="T34" fmla="*/ 1152 w 1876"/>
                <a:gd name="T35" fmla="*/ 3590 h 779"/>
                <a:gd name="T36" fmla="*/ 1252 w 1876"/>
                <a:gd name="T37" fmla="*/ 3754 h 779"/>
                <a:gd name="T38" fmla="*/ 1336 w 1876"/>
                <a:gd name="T39" fmla="*/ 3858 h 779"/>
                <a:gd name="T40" fmla="*/ 1428 w 1876"/>
                <a:gd name="T41" fmla="*/ 3941 h 779"/>
                <a:gd name="T42" fmla="*/ 1536 w 1876"/>
                <a:gd name="T43" fmla="*/ 3982 h 779"/>
                <a:gd name="T44" fmla="*/ 1636 w 1876"/>
                <a:gd name="T45" fmla="*/ 4003 h 779"/>
                <a:gd name="T46" fmla="*/ 1696 w 1876"/>
                <a:gd name="T47" fmla="*/ 4022 h 779"/>
                <a:gd name="T48" fmla="*/ 1744 w 1876"/>
                <a:gd name="T49" fmla="*/ 4047 h 779"/>
                <a:gd name="T50" fmla="*/ 1780 w 1876"/>
                <a:gd name="T51" fmla="*/ 4022 h 779"/>
                <a:gd name="T52" fmla="*/ 1848 w 1876"/>
                <a:gd name="T53" fmla="*/ 4003 h 779"/>
                <a:gd name="T54" fmla="*/ 1876 w 1876"/>
                <a:gd name="T55" fmla="*/ 4003 h 779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1876"/>
                <a:gd name="T85" fmla="*/ 0 h 779"/>
                <a:gd name="T86" fmla="*/ 1876 w 1876"/>
                <a:gd name="T87" fmla="*/ 779 h 779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1876" h="779">
                  <a:moveTo>
                    <a:pt x="0" y="779"/>
                  </a:moveTo>
                  <a:cubicBezTo>
                    <a:pt x="2" y="766"/>
                    <a:pt x="5" y="754"/>
                    <a:pt x="12" y="731"/>
                  </a:cubicBezTo>
                  <a:cubicBezTo>
                    <a:pt x="19" y="708"/>
                    <a:pt x="32" y="672"/>
                    <a:pt x="44" y="639"/>
                  </a:cubicBezTo>
                  <a:cubicBezTo>
                    <a:pt x="56" y="606"/>
                    <a:pt x="70" y="574"/>
                    <a:pt x="84" y="531"/>
                  </a:cubicBezTo>
                  <a:cubicBezTo>
                    <a:pt x="98" y="488"/>
                    <a:pt x="110" y="431"/>
                    <a:pt x="128" y="383"/>
                  </a:cubicBezTo>
                  <a:cubicBezTo>
                    <a:pt x="146" y="335"/>
                    <a:pt x="171" y="280"/>
                    <a:pt x="192" y="243"/>
                  </a:cubicBezTo>
                  <a:cubicBezTo>
                    <a:pt x="213" y="206"/>
                    <a:pt x="224" y="192"/>
                    <a:pt x="256" y="159"/>
                  </a:cubicBezTo>
                  <a:cubicBezTo>
                    <a:pt x="288" y="126"/>
                    <a:pt x="339" y="73"/>
                    <a:pt x="384" y="47"/>
                  </a:cubicBezTo>
                  <a:cubicBezTo>
                    <a:pt x="429" y="21"/>
                    <a:pt x="488" y="6"/>
                    <a:pt x="528" y="3"/>
                  </a:cubicBezTo>
                  <a:cubicBezTo>
                    <a:pt x="568" y="0"/>
                    <a:pt x="593" y="7"/>
                    <a:pt x="624" y="27"/>
                  </a:cubicBezTo>
                  <a:cubicBezTo>
                    <a:pt x="655" y="47"/>
                    <a:pt x="687" y="86"/>
                    <a:pt x="712" y="123"/>
                  </a:cubicBezTo>
                  <a:cubicBezTo>
                    <a:pt x="737" y="160"/>
                    <a:pt x="753" y="204"/>
                    <a:pt x="776" y="247"/>
                  </a:cubicBezTo>
                  <a:cubicBezTo>
                    <a:pt x="799" y="290"/>
                    <a:pt x="829" y="341"/>
                    <a:pt x="848" y="379"/>
                  </a:cubicBezTo>
                  <a:cubicBezTo>
                    <a:pt x="867" y="417"/>
                    <a:pt x="877" y="448"/>
                    <a:pt x="892" y="475"/>
                  </a:cubicBezTo>
                  <a:cubicBezTo>
                    <a:pt x="907" y="502"/>
                    <a:pt x="925" y="524"/>
                    <a:pt x="940" y="543"/>
                  </a:cubicBezTo>
                  <a:cubicBezTo>
                    <a:pt x="955" y="562"/>
                    <a:pt x="962" y="573"/>
                    <a:pt x="984" y="591"/>
                  </a:cubicBezTo>
                  <a:cubicBezTo>
                    <a:pt x="1006" y="609"/>
                    <a:pt x="1044" y="634"/>
                    <a:pt x="1072" y="651"/>
                  </a:cubicBezTo>
                  <a:cubicBezTo>
                    <a:pt x="1100" y="668"/>
                    <a:pt x="1122" y="679"/>
                    <a:pt x="1152" y="691"/>
                  </a:cubicBezTo>
                  <a:cubicBezTo>
                    <a:pt x="1182" y="703"/>
                    <a:pt x="1221" y="714"/>
                    <a:pt x="1252" y="723"/>
                  </a:cubicBezTo>
                  <a:cubicBezTo>
                    <a:pt x="1283" y="732"/>
                    <a:pt x="1307" y="737"/>
                    <a:pt x="1336" y="743"/>
                  </a:cubicBezTo>
                  <a:cubicBezTo>
                    <a:pt x="1365" y="749"/>
                    <a:pt x="1395" y="755"/>
                    <a:pt x="1428" y="759"/>
                  </a:cubicBezTo>
                  <a:cubicBezTo>
                    <a:pt x="1461" y="763"/>
                    <a:pt x="1501" y="765"/>
                    <a:pt x="1536" y="767"/>
                  </a:cubicBezTo>
                  <a:cubicBezTo>
                    <a:pt x="1571" y="769"/>
                    <a:pt x="1609" y="770"/>
                    <a:pt x="1636" y="771"/>
                  </a:cubicBezTo>
                  <a:cubicBezTo>
                    <a:pt x="1663" y="772"/>
                    <a:pt x="1678" y="774"/>
                    <a:pt x="1696" y="775"/>
                  </a:cubicBezTo>
                  <a:cubicBezTo>
                    <a:pt x="1714" y="776"/>
                    <a:pt x="1730" y="779"/>
                    <a:pt x="1744" y="779"/>
                  </a:cubicBezTo>
                  <a:cubicBezTo>
                    <a:pt x="1758" y="779"/>
                    <a:pt x="1763" y="776"/>
                    <a:pt x="1780" y="775"/>
                  </a:cubicBezTo>
                  <a:cubicBezTo>
                    <a:pt x="1797" y="774"/>
                    <a:pt x="1832" y="772"/>
                    <a:pt x="1848" y="771"/>
                  </a:cubicBezTo>
                  <a:cubicBezTo>
                    <a:pt x="1864" y="770"/>
                    <a:pt x="1870" y="770"/>
                    <a:pt x="1876" y="771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  <p:sp>
          <p:nvSpPr>
            <p:cNvPr id="79893" name="Line 13">
              <a:extLst>
                <a:ext uri="{FF2B5EF4-FFF2-40B4-BE49-F238E27FC236}">
                  <a16:creationId xmlns:a16="http://schemas.microsoft.com/office/drawing/2014/main" id="{C495EDEE-6DBA-104A-89BE-31FE40AB90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0" y="2408"/>
              <a:ext cx="16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79894" name="Text Box 14">
              <a:extLst>
                <a:ext uri="{FF2B5EF4-FFF2-40B4-BE49-F238E27FC236}">
                  <a16:creationId xmlns:a16="http://schemas.microsoft.com/office/drawing/2014/main" id="{F1451765-E2A3-5D45-B641-57ACED1C0F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30" y="2194"/>
              <a:ext cx="1352" cy="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000"/>
                <a:t>Courbe iso-vitesse </a:t>
              </a:r>
            </a:p>
          </p:txBody>
        </p:sp>
      </p:grpSp>
      <p:grpSp>
        <p:nvGrpSpPr>
          <p:cNvPr id="5" name="Group 15">
            <a:extLst>
              <a:ext uri="{FF2B5EF4-FFF2-40B4-BE49-F238E27FC236}">
                <a16:creationId xmlns:a16="http://schemas.microsoft.com/office/drawing/2014/main" id="{9E75723A-17AB-CF45-9978-C2DD1B36623C}"/>
              </a:ext>
            </a:extLst>
          </p:cNvPr>
          <p:cNvGrpSpPr>
            <a:grpSpLocks/>
          </p:cNvGrpSpPr>
          <p:nvPr/>
        </p:nvGrpSpPr>
        <p:grpSpPr bwMode="auto">
          <a:xfrm>
            <a:off x="1968500" y="3057525"/>
            <a:ext cx="6931025" cy="2047875"/>
            <a:chOff x="1168" y="2384"/>
            <a:chExt cx="4455" cy="1186"/>
          </a:xfrm>
        </p:grpSpPr>
        <p:sp>
          <p:nvSpPr>
            <p:cNvPr id="79889" name="Freeform 16">
              <a:extLst>
                <a:ext uri="{FF2B5EF4-FFF2-40B4-BE49-F238E27FC236}">
                  <a16:creationId xmlns:a16="http://schemas.microsoft.com/office/drawing/2014/main" id="{F2F688E1-F1EC-FD41-B2D2-5ACCF94DB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" y="2384"/>
              <a:ext cx="2088" cy="1186"/>
            </a:xfrm>
            <a:custGeom>
              <a:avLst/>
              <a:gdLst>
                <a:gd name="T0" fmla="*/ 0 w 2088"/>
                <a:gd name="T1" fmla="*/ 0 h 1186"/>
                <a:gd name="T2" fmla="*/ 184 w 2088"/>
                <a:gd name="T3" fmla="*/ 16 h 1186"/>
                <a:gd name="T4" fmla="*/ 420 w 2088"/>
                <a:gd name="T5" fmla="*/ 48 h 1186"/>
                <a:gd name="T6" fmla="*/ 612 w 2088"/>
                <a:gd name="T7" fmla="*/ 100 h 1186"/>
                <a:gd name="T8" fmla="*/ 780 w 2088"/>
                <a:gd name="T9" fmla="*/ 172 h 1186"/>
                <a:gd name="T10" fmla="*/ 896 w 2088"/>
                <a:gd name="T11" fmla="*/ 288 h 1186"/>
                <a:gd name="T12" fmla="*/ 948 w 2088"/>
                <a:gd name="T13" fmla="*/ 456 h 1186"/>
                <a:gd name="T14" fmla="*/ 984 w 2088"/>
                <a:gd name="T15" fmla="*/ 640 h 1186"/>
                <a:gd name="T16" fmla="*/ 1024 w 2088"/>
                <a:gd name="T17" fmla="*/ 832 h 1186"/>
                <a:gd name="T18" fmla="*/ 1068 w 2088"/>
                <a:gd name="T19" fmla="*/ 948 h 1186"/>
                <a:gd name="T20" fmla="*/ 1128 w 2088"/>
                <a:gd name="T21" fmla="*/ 1020 h 1186"/>
                <a:gd name="T22" fmla="*/ 1276 w 2088"/>
                <a:gd name="T23" fmla="*/ 1092 h 1186"/>
                <a:gd name="T24" fmla="*/ 1428 w 2088"/>
                <a:gd name="T25" fmla="*/ 1136 h 1186"/>
                <a:gd name="T26" fmla="*/ 1572 w 2088"/>
                <a:gd name="T27" fmla="*/ 1164 h 1186"/>
                <a:gd name="T28" fmla="*/ 1896 w 2088"/>
                <a:gd name="T29" fmla="*/ 1184 h 1186"/>
                <a:gd name="T30" fmla="*/ 2028 w 2088"/>
                <a:gd name="T31" fmla="*/ 1176 h 1186"/>
                <a:gd name="T32" fmla="*/ 2088 w 2088"/>
                <a:gd name="T33" fmla="*/ 1180 h 118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088"/>
                <a:gd name="T52" fmla="*/ 0 h 1186"/>
                <a:gd name="T53" fmla="*/ 2088 w 2088"/>
                <a:gd name="T54" fmla="*/ 1186 h 118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088" h="1186">
                  <a:moveTo>
                    <a:pt x="0" y="0"/>
                  </a:moveTo>
                  <a:cubicBezTo>
                    <a:pt x="57" y="4"/>
                    <a:pt x="114" y="8"/>
                    <a:pt x="184" y="16"/>
                  </a:cubicBezTo>
                  <a:cubicBezTo>
                    <a:pt x="254" y="24"/>
                    <a:pt x="349" y="34"/>
                    <a:pt x="420" y="48"/>
                  </a:cubicBezTo>
                  <a:cubicBezTo>
                    <a:pt x="491" y="62"/>
                    <a:pt x="552" y="79"/>
                    <a:pt x="612" y="100"/>
                  </a:cubicBezTo>
                  <a:cubicBezTo>
                    <a:pt x="672" y="121"/>
                    <a:pt x="733" y="141"/>
                    <a:pt x="780" y="172"/>
                  </a:cubicBezTo>
                  <a:cubicBezTo>
                    <a:pt x="827" y="203"/>
                    <a:pt x="868" y="241"/>
                    <a:pt x="896" y="288"/>
                  </a:cubicBezTo>
                  <a:cubicBezTo>
                    <a:pt x="924" y="335"/>
                    <a:pt x="933" y="398"/>
                    <a:pt x="948" y="456"/>
                  </a:cubicBezTo>
                  <a:cubicBezTo>
                    <a:pt x="963" y="514"/>
                    <a:pt x="971" y="577"/>
                    <a:pt x="984" y="640"/>
                  </a:cubicBezTo>
                  <a:cubicBezTo>
                    <a:pt x="997" y="703"/>
                    <a:pt x="1010" y="781"/>
                    <a:pt x="1024" y="832"/>
                  </a:cubicBezTo>
                  <a:cubicBezTo>
                    <a:pt x="1038" y="883"/>
                    <a:pt x="1051" y="917"/>
                    <a:pt x="1068" y="948"/>
                  </a:cubicBezTo>
                  <a:cubicBezTo>
                    <a:pt x="1085" y="979"/>
                    <a:pt x="1093" y="996"/>
                    <a:pt x="1128" y="1020"/>
                  </a:cubicBezTo>
                  <a:cubicBezTo>
                    <a:pt x="1163" y="1044"/>
                    <a:pt x="1226" y="1073"/>
                    <a:pt x="1276" y="1092"/>
                  </a:cubicBezTo>
                  <a:cubicBezTo>
                    <a:pt x="1326" y="1111"/>
                    <a:pt x="1379" y="1124"/>
                    <a:pt x="1428" y="1136"/>
                  </a:cubicBezTo>
                  <a:cubicBezTo>
                    <a:pt x="1477" y="1148"/>
                    <a:pt x="1494" y="1156"/>
                    <a:pt x="1572" y="1164"/>
                  </a:cubicBezTo>
                  <a:cubicBezTo>
                    <a:pt x="1650" y="1172"/>
                    <a:pt x="1820" y="1182"/>
                    <a:pt x="1896" y="1184"/>
                  </a:cubicBezTo>
                  <a:cubicBezTo>
                    <a:pt x="1972" y="1186"/>
                    <a:pt x="1996" y="1177"/>
                    <a:pt x="2028" y="1176"/>
                  </a:cubicBezTo>
                  <a:cubicBezTo>
                    <a:pt x="2060" y="1175"/>
                    <a:pt x="2074" y="1177"/>
                    <a:pt x="2088" y="1180"/>
                  </a:cubicBezTo>
                </a:path>
              </a:pathLst>
            </a:custGeom>
            <a:noFill/>
            <a:ln w="28575" cap="flat" cmpd="sng">
              <a:solidFill>
                <a:srgbClr val="0099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79890" name="Line 17">
              <a:extLst>
                <a:ext uri="{FF2B5EF4-FFF2-40B4-BE49-F238E27FC236}">
                  <a16:creationId xmlns:a16="http://schemas.microsoft.com/office/drawing/2014/main" id="{646CB6CD-E5BB-D941-91B7-A915F51C17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32" y="2735"/>
              <a:ext cx="160" cy="0"/>
            </a:xfrm>
            <a:prstGeom prst="line">
              <a:avLst/>
            </a:prstGeom>
            <a:noFill/>
            <a:ln w="28575">
              <a:solidFill>
                <a:srgbClr val="00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79891" name="Text Box 18">
              <a:extLst>
                <a:ext uri="{FF2B5EF4-FFF2-40B4-BE49-F238E27FC236}">
                  <a16:creationId xmlns:a16="http://schemas.microsoft.com/office/drawing/2014/main" id="{89A4EE6B-4AC0-DE48-A7B9-D59F777160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30" y="2569"/>
              <a:ext cx="1793" cy="2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000"/>
                <a:t>POT (marche isotherme) </a:t>
              </a:r>
            </a:p>
          </p:txBody>
        </p:sp>
      </p:grpSp>
      <p:sp>
        <p:nvSpPr>
          <p:cNvPr id="79877" name="Text Box 19">
            <a:extLst>
              <a:ext uri="{FF2B5EF4-FFF2-40B4-BE49-F238E27FC236}">
                <a16:creationId xmlns:a16="http://schemas.microsoft.com/office/drawing/2014/main" id="{B86E5C86-B40D-1345-ABC6-B9B30D532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6300" y="1765300"/>
            <a:ext cx="526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T</a:t>
            </a:r>
            <a:r>
              <a:rPr lang="fr-FR" altLang="fr-FR" sz="2400" baseline="-25000"/>
              <a:t>S</a:t>
            </a:r>
            <a:r>
              <a:rPr lang="fr-FR" altLang="fr-FR" sz="2400"/>
              <a:t>  -  T</a:t>
            </a:r>
            <a:r>
              <a:rPr lang="fr-FR" altLang="fr-FR" sz="2400" baseline="-25000"/>
              <a:t>E</a:t>
            </a:r>
            <a:r>
              <a:rPr lang="fr-FR" altLang="fr-FR" sz="2400"/>
              <a:t>     =   J X</a:t>
            </a:r>
            <a:r>
              <a:rPr lang="fr-FR" altLang="fr-FR" sz="2400" baseline="-25000"/>
              <a:t>A</a:t>
            </a:r>
            <a:r>
              <a:rPr lang="fr-FR" altLang="fr-FR" sz="2400"/>
              <a:t> 			[30]</a:t>
            </a:r>
          </a:p>
        </p:txBody>
      </p:sp>
      <p:grpSp>
        <p:nvGrpSpPr>
          <p:cNvPr id="6" name="Group 20">
            <a:extLst>
              <a:ext uri="{FF2B5EF4-FFF2-40B4-BE49-F238E27FC236}">
                <a16:creationId xmlns:a16="http://schemas.microsoft.com/office/drawing/2014/main" id="{D9D6F46B-0BF3-3E4A-8D26-2067F9C03729}"/>
              </a:ext>
            </a:extLst>
          </p:cNvPr>
          <p:cNvGrpSpPr>
            <a:grpSpLocks/>
          </p:cNvGrpSpPr>
          <p:nvPr/>
        </p:nvGrpSpPr>
        <p:grpSpPr bwMode="auto">
          <a:xfrm>
            <a:off x="1711325" y="3133725"/>
            <a:ext cx="7010400" cy="2379663"/>
            <a:chOff x="1078" y="2336"/>
            <a:chExt cx="4416" cy="1499"/>
          </a:xfrm>
        </p:grpSpPr>
        <p:sp>
          <p:nvSpPr>
            <p:cNvPr id="79885" name="Line 21">
              <a:extLst>
                <a:ext uri="{FF2B5EF4-FFF2-40B4-BE49-F238E27FC236}">
                  <a16:creationId xmlns:a16="http://schemas.microsoft.com/office/drawing/2014/main" id="{6F7AA752-3444-D94C-8793-003B6AE8AA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2336"/>
              <a:ext cx="764" cy="1232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79886" name="Line 22">
              <a:extLst>
                <a:ext uri="{FF2B5EF4-FFF2-40B4-BE49-F238E27FC236}">
                  <a16:creationId xmlns:a16="http://schemas.microsoft.com/office/drawing/2014/main" id="{2176C8FE-D074-F44E-BB8D-A7623C22CE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0" y="2928"/>
              <a:ext cx="160" cy="0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79887" name="Text Box 23">
              <a:extLst>
                <a:ext uri="{FF2B5EF4-FFF2-40B4-BE49-F238E27FC236}">
                  <a16:creationId xmlns:a16="http://schemas.microsoft.com/office/drawing/2014/main" id="{C9828545-2A82-3948-91AA-90D047FEF3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30" y="2754"/>
              <a:ext cx="1664" cy="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000"/>
                <a:t>Contrainte adiabatique </a:t>
              </a:r>
            </a:p>
          </p:txBody>
        </p:sp>
        <p:sp>
          <p:nvSpPr>
            <p:cNvPr id="79888" name="Text Box 24">
              <a:extLst>
                <a:ext uri="{FF2B5EF4-FFF2-40B4-BE49-F238E27FC236}">
                  <a16:creationId xmlns:a16="http://schemas.microsoft.com/office/drawing/2014/main" id="{1878F254-65C1-A542-88BA-03E063B894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8" y="3508"/>
              <a:ext cx="27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/>
                <a:t>T</a:t>
              </a:r>
              <a:r>
                <a:rPr lang="fr-FR" altLang="fr-FR" sz="2400" baseline="-25000"/>
                <a:t>E</a:t>
              </a:r>
            </a:p>
          </p:txBody>
        </p:sp>
      </p:grpSp>
      <p:grpSp>
        <p:nvGrpSpPr>
          <p:cNvPr id="7" name="Group 25">
            <a:extLst>
              <a:ext uri="{FF2B5EF4-FFF2-40B4-BE49-F238E27FC236}">
                <a16:creationId xmlns:a16="http://schemas.microsoft.com/office/drawing/2014/main" id="{1EA3188D-8940-6143-B4E5-9AA1AF1473E2}"/>
              </a:ext>
            </a:extLst>
          </p:cNvPr>
          <p:cNvGrpSpPr>
            <a:grpSpLocks/>
          </p:cNvGrpSpPr>
          <p:nvPr/>
        </p:nvGrpSpPr>
        <p:grpSpPr bwMode="auto">
          <a:xfrm>
            <a:off x="1762125" y="3348038"/>
            <a:ext cx="6875463" cy="1747837"/>
            <a:chOff x="1110" y="2471"/>
            <a:chExt cx="4331" cy="1101"/>
          </a:xfrm>
        </p:grpSpPr>
        <p:sp>
          <p:nvSpPr>
            <p:cNvPr id="79881" name="Freeform 26">
              <a:extLst>
                <a:ext uri="{FF2B5EF4-FFF2-40B4-BE49-F238E27FC236}">
                  <a16:creationId xmlns:a16="http://schemas.microsoft.com/office/drawing/2014/main" id="{248A7E4A-29C9-E34C-ADD8-3338D9641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" y="2500"/>
              <a:ext cx="1716" cy="1072"/>
            </a:xfrm>
            <a:custGeom>
              <a:avLst/>
              <a:gdLst>
                <a:gd name="T0" fmla="*/ 0 w 1716"/>
                <a:gd name="T1" fmla="*/ 0 h 1072"/>
                <a:gd name="T2" fmla="*/ 176 w 1716"/>
                <a:gd name="T3" fmla="*/ 24 h 1072"/>
                <a:gd name="T4" fmla="*/ 328 w 1716"/>
                <a:gd name="T5" fmla="*/ 68 h 1072"/>
                <a:gd name="T6" fmla="*/ 488 w 1716"/>
                <a:gd name="T7" fmla="*/ 140 h 1072"/>
                <a:gd name="T8" fmla="*/ 596 w 1716"/>
                <a:gd name="T9" fmla="*/ 208 h 1072"/>
                <a:gd name="T10" fmla="*/ 652 w 1716"/>
                <a:gd name="T11" fmla="*/ 268 h 1072"/>
                <a:gd name="T12" fmla="*/ 700 w 1716"/>
                <a:gd name="T13" fmla="*/ 368 h 1072"/>
                <a:gd name="T14" fmla="*/ 724 w 1716"/>
                <a:gd name="T15" fmla="*/ 460 h 1072"/>
                <a:gd name="T16" fmla="*/ 748 w 1716"/>
                <a:gd name="T17" fmla="*/ 612 h 1072"/>
                <a:gd name="T18" fmla="*/ 776 w 1716"/>
                <a:gd name="T19" fmla="*/ 740 h 1072"/>
                <a:gd name="T20" fmla="*/ 828 w 1716"/>
                <a:gd name="T21" fmla="*/ 824 h 1072"/>
                <a:gd name="T22" fmla="*/ 920 w 1716"/>
                <a:gd name="T23" fmla="*/ 908 h 1072"/>
                <a:gd name="T24" fmla="*/ 1012 w 1716"/>
                <a:gd name="T25" fmla="*/ 976 h 1072"/>
                <a:gd name="T26" fmla="*/ 1164 w 1716"/>
                <a:gd name="T27" fmla="*/ 1028 h 1072"/>
                <a:gd name="T28" fmla="*/ 1296 w 1716"/>
                <a:gd name="T29" fmla="*/ 1052 h 1072"/>
                <a:gd name="T30" fmla="*/ 1472 w 1716"/>
                <a:gd name="T31" fmla="*/ 1068 h 1072"/>
                <a:gd name="T32" fmla="*/ 1716 w 1716"/>
                <a:gd name="T33" fmla="*/ 1072 h 107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716"/>
                <a:gd name="T52" fmla="*/ 0 h 1072"/>
                <a:gd name="T53" fmla="*/ 1716 w 1716"/>
                <a:gd name="T54" fmla="*/ 1072 h 1072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716" h="1072">
                  <a:moveTo>
                    <a:pt x="0" y="0"/>
                  </a:moveTo>
                  <a:cubicBezTo>
                    <a:pt x="60" y="6"/>
                    <a:pt x="121" y="13"/>
                    <a:pt x="176" y="24"/>
                  </a:cubicBezTo>
                  <a:cubicBezTo>
                    <a:pt x="231" y="35"/>
                    <a:pt x="276" y="49"/>
                    <a:pt x="328" y="68"/>
                  </a:cubicBezTo>
                  <a:cubicBezTo>
                    <a:pt x="380" y="87"/>
                    <a:pt x="443" y="117"/>
                    <a:pt x="488" y="140"/>
                  </a:cubicBezTo>
                  <a:cubicBezTo>
                    <a:pt x="533" y="163"/>
                    <a:pt x="569" y="187"/>
                    <a:pt x="596" y="208"/>
                  </a:cubicBezTo>
                  <a:cubicBezTo>
                    <a:pt x="623" y="229"/>
                    <a:pt x="635" y="241"/>
                    <a:pt x="652" y="268"/>
                  </a:cubicBezTo>
                  <a:cubicBezTo>
                    <a:pt x="669" y="295"/>
                    <a:pt x="688" y="336"/>
                    <a:pt x="700" y="368"/>
                  </a:cubicBezTo>
                  <a:cubicBezTo>
                    <a:pt x="712" y="400"/>
                    <a:pt x="716" y="419"/>
                    <a:pt x="724" y="460"/>
                  </a:cubicBezTo>
                  <a:cubicBezTo>
                    <a:pt x="732" y="501"/>
                    <a:pt x="739" y="565"/>
                    <a:pt x="748" y="612"/>
                  </a:cubicBezTo>
                  <a:cubicBezTo>
                    <a:pt x="757" y="659"/>
                    <a:pt x="763" y="705"/>
                    <a:pt x="776" y="740"/>
                  </a:cubicBezTo>
                  <a:cubicBezTo>
                    <a:pt x="789" y="775"/>
                    <a:pt x="804" y="796"/>
                    <a:pt x="828" y="824"/>
                  </a:cubicBezTo>
                  <a:cubicBezTo>
                    <a:pt x="852" y="852"/>
                    <a:pt x="889" y="883"/>
                    <a:pt x="920" y="908"/>
                  </a:cubicBezTo>
                  <a:cubicBezTo>
                    <a:pt x="951" y="933"/>
                    <a:pt x="971" y="956"/>
                    <a:pt x="1012" y="976"/>
                  </a:cubicBezTo>
                  <a:cubicBezTo>
                    <a:pt x="1053" y="996"/>
                    <a:pt x="1117" y="1015"/>
                    <a:pt x="1164" y="1028"/>
                  </a:cubicBezTo>
                  <a:cubicBezTo>
                    <a:pt x="1211" y="1041"/>
                    <a:pt x="1245" y="1045"/>
                    <a:pt x="1296" y="1052"/>
                  </a:cubicBezTo>
                  <a:cubicBezTo>
                    <a:pt x="1347" y="1059"/>
                    <a:pt x="1402" y="1065"/>
                    <a:pt x="1472" y="1068"/>
                  </a:cubicBezTo>
                  <a:cubicBezTo>
                    <a:pt x="1542" y="1071"/>
                    <a:pt x="1629" y="1071"/>
                    <a:pt x="1716" y="1072"/>
                  </a:cubicBezTo>
                </a:path>
              </a:pathLst>
            </a:custGeom>
            <a:noFill/>
            <a:ln w="28575" cap="flat" cmpd="sng">
              <a:solidFill>
                <a:srgbClr val="FF99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79882" name="Line 27">
              <a:extLst>
                <a:ext uri="{FF2B5EF4-FFF2-40B4-BE49-F238E27FC236}">
                  <a16:creationId xmlns:a16="http://schemas.microsoft.com/office/drawing/2014/main" id="{0FEE6768-362A-5341-93E5-319491593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0" y="3208"/>
              <a:ext cx="160" cy="0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79883" name="Text Box 28">
              <a:extLst>
                <a:ext uri="{FF2B5EF4-FFF2-40B4-BE49-F238E27FC236}">
                  <a16:creationId xmlns:a16="http://schemas.microsoft.com/office/drawing/2014/main" id="{FFCD036F-4067-414E-BA1C-86E8CDECFF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30" y="3064"/>
              <a:ext cx="1611" cy="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80000"/>
                </a:lnSpc>
                <a:spcBef>
                  <a:spcPct val="0"/>
                </a:spcBef>
              </a:pPr>
              <a:r>
                <a:rPr lang="fr-FR" altLang="fr-FR" sz="2000"/>
                <a:t>Vitesse maximale en </a:t>
              </a:r>
            </a:p>
            <a:p>
              <a:pPr>
                <a:lnSpc>
                  <a:spcPct val="80000"/>
                </a:lnSpc>
                <a:spcBef>
                  <a:spcPct val="0"/>
                </a:spcBef>
              </a:pPr>
              <a:r>
                <a:rPr lang="fr-FR" altLang="fr-FR" sz="2000"/>
                <a:t>    marche adiabatique </a:t>
              </a:r>
            </a:p>
          </p:txBody>
        </p:sp>
        <p:sp>
          <p:nvSpPr>
            <p:cNvPr id="79884" name="Text Box 29">
              <a:extLst>
                <a:ext uri="{FF2B5EF4-FFF2-40B4-BE49-F238E27FC236}">
                  <a16:creationId xmlns:a16="http://schemas.microsoft.com/office/drawing/2014/main" id="{190DBF07-E66B-D945-806B-998BE80671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0" y="2471"/>
              <a:ext cx="360" cy="3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>
                  <a:latin typeface="Times New Roman" panose="02020603050405020304" pitchFamily="18" charset="0"/>
                </a:rPr>
                <a:t>(</a:t>
              </a:r>
              <a:r>
                <a:rPr lang="fr-FR" altLang="fr-FR" sz="2400" b="1">
                  <a:latin typeface="Symbol" pitchFamily="2" charset="2"/>
                </a:rPr>
                <a:t>G</a:t>
              </a:r>
              <a:r>
                <a:rPr lang="fr-FR" altLang="fr-FR" sz="2400" b="1">
                  <a:latin typeface="Times New Roman" panose="02020603050405020304" pitchFamily="18" charset="0"/>
                </a:rPr>
                <a:t>)</a:t>
              </a:r>
              <a:endParaRPr lang="fr-FR" altLang="fr-FR" sz="2400" b="1">
                <a:latin typeface="Symbol" pitchFamily="2" charset="2"/>
              </a:endParaRPr>
            </a:p>
          </p:txBody>
        </p:sp>
      </p:grpSp>
      <p:sp>
        <p:nvSpPr>
          <p:cNvPr id="30" name="Rectangle 2">
            <a:extLst>
              <a:ext uri="{FF2B5EF4-FFF2-40B4-BE49-F238E27FC236}">
                <a16:creationId xmlns:a16="http://schemas.microsoft.com/office/drawing/2014/main" id="{4880E145-3CFF-A648-8688-D4039B4356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">
            <a:extLst>
              <a:ext uri="{FF2B5EF4-FFF2-40B4-BE49-F238E27FC236}">
                <a16:creationId xmlns:a16="http://schemas.microsoft.com/office/drawing/2014/main" id="{4880E145-3CFF-A648-8688-D4039B4356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graphicFrame>
        <p:nvGraphicFramePr>
          <p:cNvPr id="80898" name="Object 2">
            <a:extLst>
              <a:ext uri="{FF2B5EF4-FFF2-40B4-BE49-F238E27FC236}">
                <a16:creationId xmlns:a16="http://schemas.microsoft.com/office/drawing/2014/main" id="{E498BDDB-AE2E-3742-AE21-91E1B77E5B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04975" y="2016125"/>
          <a:ext cx="6126163" cy="3768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2" name="Feuille de calcul" r:id="rId3" imgW="10210800" imgH="6794500" progId="Excel.Sheet.8">
                  <p:embed/>
                </p:oleObj>
              </mc:Choice>
              <mc:Fallback>
                <p:oleObj name="Feuille de calcul" r:id="rId3" imgW="10210800" imgH="67945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4975" y="2016125"/>
                        <a:ext cx="6126163" cy="3768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31652ABB-E8C8-D54A-ACC7-3ED994329439}"/>
              </a:ext>
            </a:extLst>
          </p:cNvPr>
          <p:cNvCxnSpPr>
            <a:cxnSpLocks/>
          </p:cNvCxnSpPr>
          <p:nvPr/>
        </p:nvCxnSpPr>
        <p:spPr bwMode="auto">
          <a:xfrm flipH="1">
            <a:off x="2743200" y="3011488"/>
            <a:ext cx="957263" cy="2328862"/>
          </a:xfrm>
          <a:prstGeom prst="line">
            <a:avLst/>
          </a:prstGeom>
          <a:noFill/>
          <a:ln w="9525" algn="ctr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ext Box 2">
            <a:extLst>
              <a:ext uri="{FF2B5EF4-FFF2-40B4-BE49-F238E27FC236}">
                <a16:creationId xmlns:a16="http://schemas.microsoft.com/office/drawing/2014/main" id="{E9A9948D-5E52-074B-8085-C6032043C9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9988" y="1463675"/>
            <a:ext cx="81581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Vitesse de réaction maintenue proche de la vitesse optimale en 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	marche adiabatique </a:t>
            </a:r>
          </a:p>
        </p:txBody>
      </p:sp>
      <p:sp>
        <p:nvSpPr>
          <p:cNvPr id="81922" name="Line 3">
            <a:extLst>
              <a:ext uri="{FF2B5EF4-FFF2-40B4-BE49-F238E27FC236}">
                <a16:creationId xmlns:a16="http://schemas.microsoft.com/office/drawing/2014/main" id="{11E31C16-8385-CF4F-A04D-C5617B216C53}"/>
              </a:ext>
            </a:extLst>
          </p:cNvPr>
          <p:cNvSpPr>
            <a:spLocks noChangeShapeType="1"/>
          </p:cNvSpPr>
          <p:nvPr/>
        </p:nvSpPr>
        <p:spPr bwMode="auto">
          <a:xfrm>
            <a:off x="909638" y="1936750"/>
            <a:ext cx="0" cy="3022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stealth" w="lg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81923" name="Line 4">
            <a:extLst>
              <a:ext uri="{FF2B5EF4-FFF2-40B4-BE49-F238E27FC236}">
                <a16:creationId xmlns:a16="http://schemas.microsoft.com/office/drawing/2014/main" id="{71196114-6DE4-A645-B9CC-44C56784DC3B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2928937" y="2290763"/>
            <a:ext cx="3175" cy="4749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stealth" w="lg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81924" name="Text Box 5">
            <a:extLst>
              <a:ext uri="{FF2B5EF4-FFF2-40B4-BE49-F238E27FC236}">
                <a16:creationId xmlns:a16="http://schemas.microsoft.com/office/drawing/2014/main" id="{E7B4E116-5B70-554D-92B6-269A0FE130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263" y="1841500"/>
            <a:ext cx="3556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/>
              <a:t>X</a:t>
            </a:r>
            <a:endParaRPr lang="fr-FR" altLang="fr-FR" sz="2400" b="1" baseline="-25000"/>
          </a:p>
        </p:txBody>
      </p:sp>
      <p:sp>
        <p:nvSpPr>
          <p:cNvPr id="81925" name="Text Box 6">
            <a:extLst>
              <a:ext uri="{FF2B5EF4-FFF2-40B4-BE49-F238E27FC236}">
                <a16:creationId xmlns:a16="http://schemas.microsoft.com/office/drawing/2014/main" id="{7BAE0E43-BE29-9D40-B560-949BB260A1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3463" y="4152900"/>
            <a:ext cx="338137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/>
              <a:t>T</a:t>
            </a:r>
          </a:p>
        </p:txBody>
      </p:sp>
      <p:sp>
        <p:nvSpPr>
          <p:cNvPr id="81926" name="Freeform 7">
            <a:extLst>
              <a:ext uri="{FF2B5EF4-FFF2-40B4-BE49-F238E27FC236}">
                <a16:creationId xmlns:a16="http://schemas.microsoft.com/office/drawing/2014/main" id="{6A4E6073-7B5D-C747-9E8E-8EE6342B362B}"/>
              </a:ext>
            </a:extLst>
          </p:cNvPr>
          <p:cNvSpPr>
            <a:spLocks/>
          </p:cNvSpPr>
          <p:nvPr/>
        </p:nvSpPr>
        <p:spPr bwMode="auto">
          <a:xfrm flipH="1">
            <a:off x="960438" y="2478088"/>
            <a:ext cx="3770312" cy="2189162"/>
          </a:xfrm>
          <a:custGeom>
            <a:avLst/>
            <a:gdLst>
              <a:gd name="T0" fmla="*/ 0 w 2375"/>
              <a:gd name="T1" fmla="*/ 2147483646 h 1379"/>
              <a:gd name="T2" fmla="*/ 2147483646 w 2375"/>
              <a:gd name="T3" fmla="*/ 2147483646 h 1379"/>
              <a:gd name="T4" fmla="*/ 2147483646 w 2375"/>
              <a:gd name="T5" fmla="*/ 2147483646 h 1379"/>
              <a:gd name="T6" fmla="*/ 2147483646 w 2375"/>
              <a:gd name="T7" fmla="*/ 2147483646 h 1379"/>
              <a:gd name="T8" fmla="*/ 2147483646 w 2375"/>
              <a:gd name="T9" fmla="*/ 2147483646 h 1379"/>
              <a:gd name="T10" fmla="*/ 2147483646 w 2375"/>
              <a:gd name="T11" fmla="*/ 2147483646 h 1379"/>
              <a:gd name="T12" fmla="*/ 2147483646 w 2375"/>
              <a:gd name="T13" fmla="*/ 2147483646 h 1379"/>
              <a:gd name="T14" fmla="*/ 2147483646 w 2375"/>
              <a:gd name="T15" fmla="*/ 2147483646 h 1379"/>
              <a:gd name="T16" fmla="*/ 2147483646 w 2375"/>
              <a:gd name="T17" fmla="*/ 2147483646 h 1379"/>
              <a:gd name="T18" fmla="*/ 2147483646 w 2375"/>
              <a:gd name="T19" fmla="*/ 2147483646 h 1379"/>
              <a:gd name="T20" fmla="*/ 2147483646 w 2375"/>
              <a:gd name="T21" fmla="*/ 2147483646 h 1379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375"/>
              <a:gd name="T34" fmla="*/ 0 h 1379"/>
              <a:gd name="T35" fmla="*/ 2375 w 2375"/>
              <a:gd name="T36" fmla="*/ 1379 h 1379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375" h="1379">
                <a:moveTo>
                  <a:pt x="0" y="1379"/>
                </a:moveTo>
                <a:cubicBezTo>
                  <a:pt x="160" y="1364"/>
                  <a:pt x="320" y="1350"/>
                  <a:pt x="424" y="1331"/>
                </a:cubicBezTo>
                <a:cubicBezTo>
                  <a:pt x="528" y="1312"/>
                  <a:pt x="564" y="1300"/>
                  <a:pt x="624" y="1267"/>
                </a:cubicBezTo>
                <a:cubicBezTo>
                  <a:pt x="684" y="1234"/>
                  <a:pt x="745" y="1200"/>
                  <a:pt x="784" y="1131"/>
                </a:cubicBezTo>
                <a:cubicBezTo>
                  <a:pt x="823" y="1062"/>
                  <a:pt x="831" y="951"/>
                  <a:pt x="856" y="851"/>
                </a:cubicBezTo>
                <a:cubicBezTo>
                  <a:pt x="881" y="751"/>
                  <a:pt x="915" y="627"/>
                  <a:pt x="936" y="531"/>
                </a:cubicBezTo>
                <a:cubicBezTo>
                  <a:pt x="957" y="435"/>
                  <a:pt x="957" y="352"/>
                  <a:pt x="984" y="275"/>
                </a:cubicBezTo>
                <a:cubicBezTo>
                  <a:pt x="1011" y="198"/>
                  <a:pt x="1043" y="111"/>
                  <a:pt x="1096" y="67"/>
                </a:cubicBezTo>
                <a:cubicBezTo>
                  <a:pt x="1149" y="23"/>
                  <a:pt x="1119" y="22"/>
                  <a:pt x="1304" y="11"/>
                </a:cubicBezTo>
                <a:cubicBezTo>
                  <a:pt x="1489" y="0"/>
                  <a:pt x="2041" y="4"/>
                  <a:pt x="2208" y="3"/>
                </a:cubicBezTo>
                <a:cubicBezTo>
                  <a:pt x="2375" y="2"/>
                  <a:pt x="2339" y="2"/>
                  <a:pt x="2304" y="3"/>
                </a:cubicBezTo>
              </a:path>
            </a:pathLst>
          </a:cu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81927" name="Text Box 8">
            <a:extLst>
              <a:ext uri="{FF2B5EF4-FFF2-40B4-BE49-F238E27FC236}">
                <a16:creationId xmlns:a16="http://schemas.microsoft.com/office/drawing/2014/main" id="{9FAACB07-8457-234C-A232-4077BB2B26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1563" y="2646363"/>
            <a:ext cx="5715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latin typeface="Times New Roman" panose="02020603050405020304" pitchFamily="18" charset="0"/>
              </a:rPr>
              <a:t>(</a:t>
            </a:r>
            <a:r>
              <a:rPr lang="fr-FR" altLang="fr-FR" sz="2400" b="1">
                <a:latin typeface="Symbol" pitchFamily="2" charset="2"/>
              </a:rPr>
              <a:t>G</a:t>
            </a:r>
            <a:r>
              <a:rPr lang="fr-FR" altLang="fr-FR" sz="2400" b="1">
                <a:latin typeface="Times New Roman" panose="02020603050405020304" pitchFamily="18" charset="0"/>
              </a:rPr>
              <a:t>)</a:t>
            </a:r>
            <a:endParaRPr lang="fr-FR" altLang="fr-FR" sz="2400" b="1">
              <a:latin typeface="Symbol" pitchFamily="2" charset="2"/>
            </a:endParaRPr>
          </a:p>
        </p:txBody>
      </p:sp>
      <p:sp>
        <p:nvSpPr>
          <p:cNvPr id="81928" name="Freeform 9">
            <a:extLst>
              <a:ext uri="{FF2B5EF4-FFF2-40B4-BE49-F238E27FC236}">
                <a16:creationId xmlns:a16="http://schemas.microsoft.com/office/drawing/2014/main" id="{19174088-B2C6-954A-9B67-E269B031B503}"/>
              </a:ext>
            </a:extLst>
          </p:cNvPr>
          <p:cNvSpPr>
            <a:spLocks/>
          </p:cNvSpPr>
          <p:nvPr/>
        </p:nvSpPr>
        <p:spPr bwMode="auto">
          <a:xfrm>
            <a:off x="1176338" y="2762250"/>
            <a:ext cx="3327400" cy="1905000"/>
          </a:xfrm>
          <a:custGeom>
            <a:avLst/>
            <a:gdLst>
              <a:gd name="T0" fmla="*/ 0 w 2096"/>
              <a:gd name="T1" fmla="*/ 0 h 1200"/>
              <a:gd name="T2" fmla="*/ 2147483646 w 2096"/>
              <a:gd name="T3" fmla="*/ 2147483646 h 1200"/>
              <a:gd name="T4" fmla="*/ 2147483646 w 2096"/>
              <a:gd name="T5" fmla="*/ 2147483646 h 1200"/>
              <a:gd name="T6" fmla="*/ 2147483646 w 2096"/>
              <a:gd name="T7" fmla="*/ 2147483646 h 1200"/>
              <a:gd name="T8" fmla="*/ 2147483646 w 2096"/>
              <a:gd name="T9" fmla="*/ 2147483646 h 1200"/>
              <a:gd name="T10" fmla="*/ 2147483646 w 2096"/>
              <a:gd name="T11" fmla="*/ 2147483646 h 1200"/>
              <a:gd name="T12" fmla="*/ 2147483646 w 2096"/>
              <a:gd name="T13" fmla="*/ 2147483646 h 1200"/>
              <a:gd name="T14" fmla="*/ 2147483646 w 2096"/>
              <a:gd name="T15" fmla="*/ 2147483646 h 1200"/>
              <a:gd name="T16" fmla="*/ 2147483646 w 2096"/>
              <a:gd name="T17" fmla="*/ 2147483646 h 1200"/>
              <a:gd name="T18" fmla="*/ 2147483646 w 2096"/>
              <a:gd name="T19" fmla="*/ 2147483646 h 1200"/>
              <a:gd name="T20" fmla="*/ 2147483646 w 2096"/>
              <a:gd name="T21" fmla="*/ 2147483646 h 1200"/>
              <a:gd name="T22" fmla="*/ 2147483646 w 2096"/>
              <a:gd name="T23" fmla="*/ 2147483646 h 1200"/>
              <a:gd name="T24" fmla="*/ 2147483646 w 2096"/>
              <a:gd name="T25" fmla="*/ 2147483646 h 1200"/>
              <a:gd name="T26" fmla="*/ 2147483646 w 2096"/>
              <a:gd name="T27" fmla="*/ 2147483646 h 12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2096"/>
              <a:gd name="T43" fmla="*/ 0 h 1200"/>
              <a:gd name="T44" fmla="*/ 2096 w 2096"/>
              <a:gd name="T45" fmla="*/ 1200 h 1200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2096" h="1200">
                <a:moveTo>
                  <a:pt x="0" y="0"/>
                </a:moveTo>
                <a:cubicBezTo>
                  <a:pt x="91" y="0"/>
                  <a:pt x="183" y="0"/>
                  <a:pt x="256" y="8"/>
                </a:cubicBezTo>
                <a:cubicBezTo>
                  <a:pt x="329" y="16"/>
                  <a:pt x="375" y="31"/>
                  <a:pt x="440" y="48"/>
                </a:cubicBezTo>
                <a:cubicBezTo>
                  <a:pt x="505" y="65"/>
                  <a:pt x="589" y="84"/>
                  <a:pt x="648" y="112"/>
                </a:cubicBezTo>
                <a:cubicBezTo>
                  <a:pt x="707" y="140"/>
                  <a:pt x="747" y="168"/>
                  <a:pt x="792" y="216"/>
                </a:cubicBezTo>
                <a:cubicBezTo>
                  <a:pt x="837" y="264"/>
                  <a:pt x="884" y="337"/>
                  <a:pt x="920" y="400"/>
                </a:cubicBezTo>
                <a:cubicBezTo>
                  <a:pt x="956" y="463"/>
                  <a:pt x="980" y="528"/>
                  <a:pt x="1008" y="592"/>
                </a:cubicBezTo>
                <a:cubicBezTo>
                  <a:pt x="1036" y="656"/>
                  <a:pt x="1057" y="724"/>
                  <a:pt x="1088" y="784"/>
                </a:cubicBezTo>
                <a:cubicBezTo>
                  <a:pt x="1119" y="844"/>
                  <a:pt x="1156" y="907"/>
                  <a:pt x="1192" y="952"/>
                </a:cubicBezTo>
                <a:cubicBezTo>
                  <a:pt x="1228" y="997"/>
                  <a:pt x="1257" y="1029"/>
                  <a:pt x="1304" y="1056"/>
                </a:cubicBezTo>
                <a:cubicBezTo>
                  <a:pt x="1351" y="1083"/>
                  <a:pt x="1414" y="1097"/>
                  <a:pt x="1472" y="1112"/>
                </a:cubicBezTo>
                <a:cubicBezTo>
                  <a:pt x="1530" y="1127"/>
                  <a:pt x="1589" y="1131"/>
                  <a:pt x="1656" y="1144"/>
                </a:cubicBezTo>
                <a:cubicBezTo>
                  <a:pt x="1723" y="1157"/>
                  <a:pt x="1799" y="1184"/>
                  <a:pt x="1872" y="1192"/>
                </a:cubicBezTo>
                <a:cubicBezTo>
                  <a:pt x="1945" y="1200"/>
                  <a:pt x="2020" y="1196"/>
                  <a:pt x="2096" y="1192"/>
                </a:cubicBezTo>
              </a:path>
            </a:pathLst>
          </a:custGeom>
          <a:noFill/>
          <a:ln w="28575" cap="flat" cmpd="sng">
            <a:solidFill>
              <a:srgbClr val="0099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grpSp>
        <p:nvGrpSpPr>
          <p:cNvPr id="2" name="Group 10">
            <a:extLst>
              <a:ext uri="{FF2B5EF4-FFF2-40B4-BE49-F238E27FC236}">
                <a16:creationId xmlns:a16="http://schemas.microsoft.com/office/drawing/2014/main" id="{5F175E19-78D1-A84A-975F-0825E00939EC}"/>
              </a:ext>
            </a:extLst>
          </p:cNvPr>
          <p:cNvGrpSpPr>
            <a:grpSpLocks/>
          </p:cNvGrpSpPr>
          <p:nvPr/>
        </p:nvGrpSpPr>
        <p:grpSpPr bwMode="auto">
          <a:xfrm>
            <a:off x="1720850" y="3765550"/>
            <a:ext cx="1385888" cy="1336675"/>
            <a:chOff x="1471" y="3016"/>
            <a:chExt cx="873" cy="842"/>
          </a:xfrm>
        </p:grpSpPr>
        <p:sp>
          <p:nvSpPr>
            <p:cNvPr id="81985" name="Rectangle 11">
              <a:extLst>
                <a:ext uri="{FF2B5EF4-FFF2-40B4-BE49-F238E27FC236}">
                  <a16:creationId xmlns:a16="http://schemas.microsoft.com/office/drawing/2014/main" id="{A6723903-1740-D143-82C0-2DDA131A7F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1" y="3531"/>
              <a:ext cx="27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81986" name="Line 12">
              <a:extLst>
                <a:ext uri="{FF2B5EF4-FFF2-40B4-BE49-F238E27FC236}">
                  <a16:creationId xmlns:a16="http://schemas.microsoft.com/office/drawing/2014/main" id="{47CAB029-7A2B-AD40-95B7-4F52109DAE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6" y="3016"/>
              <a:ext cx="648" cy="56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</p:grpSp>
      <p:sp>
        <p:nvSpPr>
          <p:cNvPr id="138253" name="Text Box 13">
            <a:extLst>
              <a:ext uri="{FF2B5EF4-FFF2-40B4-BE49-F238E27FC236}">
                <a16:creationId xmlns:a16="http://schemas.microsoft.com/office/drawing/2014/main" id="{6A407964-689D-C645-A282-33EA96F2DE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79850" y="2587625"/>
            <a:ext cx="3028950" cy="75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Augmentation adiabatique </a:t>
            </a:r>
          </a:p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fr-FR" altLang="fr-FR" sz="2000"/>
              <a:t>De température </a:t>
            </a:r>
          </a:p>
        </p:txBody>
      </p:sp>
      <p:sp>
        <p:nvSpPr>
          <p:cNvPr id="138254" name="Line 14">
            <a:extLst>
              <a:ext uri="{FF2B5EF4-FFF2-40B4-BE49-F238E27FC236}">
                <a16:creationId xmlns:a16="http://schemas.microsoft.com/office/drawing/2014/main" id="{90906B92-56E0-6748-8ECD-D542DF3A10A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52688" y="3771900"/>
            <a:ext cx="647700" cy="0"/>
          </a:xfrm>
          <a:prstGeom prst="line">
            <a:avLst/>
          </a:prstGeom>
          <a:noFill/>
          <a:ln w="28575">
            <a:solidFill>
              <a:srgbClr val="33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138255" name="Text Box 15">
            <a:extLst>
              <a:ext uri="{FF2B5EF4-FFF2-40B4-BE49-F238E27FC236}">
                <a16:creationId xmlns:a16="http://schemas.microsoft.com/office/drawing/2014/main" id="{50F7581B-57C0-5149-BB58-BADF955240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6313" y="2968625"/>
            <a:ext cx="462915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Refroidissement par un échangeur externe</a:t>
            </a:r>
          </a:p>
        </p:txBody>
      </p:sp>
      <p:sp>
        <p:nvSpPr>
          <p:cNvPr id="138256" name="Line 16">
            <a:extLst>
              <a:ext uri="{FF2B5EF4-FFF2-40B4-BE49-F238E27FC236}">
                <a16:creationId xmlns:a16="http://schemas.microsoft.com/office/drawing/2014/main" id="{8C759BF7-C889-C04D-9248-159E03A7C85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65388" y="3327400"/>
            <a:ext cx="495300" cy="4381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fr-FR"/>
          </a:p>
        </p:txBody>
      </p:sp>
      <p:sp>
        <p:nvSpPr>
          <p:cNvPr id="138257" name="Line 17">
            <a:extLst>
              <a:ext uri="{FF2B5EF4-FFF2-40B4-BE49-F238E27FC236}">
                <a16:creationId xmlns:a16="http://schemas.microsoft.com/office/drawing/2014/main" id="{8E75F424-FF01-0341-9B9C-784BD8E884D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12988" y="3327400"/>
            <a:ext cx="635000" cy="0"/>
          </a:xfrm>
          <a:prstGeom prst="line">
            <a:avLst/>
          </a:prstGeom>
          <a:noFill/>
          <a:ln w="28575">
            <a:solidFill>
              <a:srgbClr val="33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fr-FR"/>
          </a:p>
        </p:txBody>
      </p:sp>
      <p:sp>
        <p:nvSpPr>
          <p:cNvPr id="138258" name="Line 18">
            <a:extLst>
              <a:ext uri="{FF2B5EF4-FFF2-40B4-BE49-F238E27FC236}">
                <a16:creationId xmlns:a16="http://schemas.microsoft.com/office/drawing/2014/main" id="{9832050B-ABFB-B549-A311-7D070290BDF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12988" y="2990850"/>
            <a:ext cx="361950" cy="3238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fr-FR"/>
          </a:p>
        </p:txBody>
      </p:sp>
      <p:sp>
        <p:nvSpPr>
          <p:cNvPr id="138259" name="Line 19">
            <a:extLst>
              <a:ext uri="{FF2B5EF4-FFF2-40B4-BE49-F238E27FC236}">
                <a16:creationId xmlns:a16="http://schemas.microsoft.com/office/drawing/2014/main" id="{4D5A7693-83B4-8C4F-A871-D525609FD5B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20888" y="3003550"/>
            <a:ext cx="635000" cy="0"/>
          </a:xfrm>
          <a:prstGeom prst="line">
            <a:avLst/>
          </a:prstGeom>
          <a:noFill/>
          <a:ln w="28575">
            <a:solidFill>
              <a:srgbClr val="33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fr-FR"/>
          </a:p>
        </p:txBody>
      </p:sp>
      <p:sp>
        <p:nvSpPr>
          <p:cNvPr id="138260" name="Text Box 20">
            <a:extLst>
              <a:ext uri="{FF2B5EF4-FFF2-40B4-BE49-F238E27FC236}">
                <a16:creationId xmlns:a16="http://schemas.microsoft.com/office/drawing/2014/main" id="{62A2277F-E790-5545-A354-E761B12E57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1013" y="3644900"/>
            <a:ext cx="28575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138261" name="Text Box 21">
            <a:extLst>
              <a:ext uri="{FF2B5EF4-FFF2-40B4-BE49-F238E27FC236}">
                <a16:creationId xmlns:a16="http://schemas.microsoft.com/office/drawing/2014/main" id="{76FBD885-68C7-704F-ACA5-33A83DDF9E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8213" y="3625850"/>
            <a:ext cx="28575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138262" name="Text Box 22">
            <a:extLst>
              <a:ext uri="{FF2B5EF4-FFF2-40B4-BE49-F238E27FC236}">
                <a16:creationId xmlns:a16="http://schemas.microsoft.com/office/drawing/2014/main" id="{DD18859D-10CD-5F40-A49B-9163E843B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363" y="3060700"/>
            <a:ext cx="28575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138263" name="Text Box 23">
            <a:extLst>
              <a:ext uri="{FF2B5EF4-FFF2-40B4-BE49-F238E27FC236}">
                <a16:creationId xmlns:a16="http://schemas.microsoft.com/office/drawing/2014/main" id="{7D1AF4AA-BDA1-D440-9467-75B25549D4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9613" y="3117850"/>
            <a:ext cx="28575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138264" name="Text Box 24">
            <a:extLst>
              <a:ext uri="{FF2B5EF4-FFF2-40B4-BE49-F238E27FC236}">
                <a16:creationId xmlns:a16="http://schemas.microsoft.com/office/drawing/2014/main" id="{3EBF04E2-D1DD-D54A-BB2E-AC4F7604C5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84463" y="2679700"/>
            <a:ext cx="28575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138265" name="Text Box 25">
            <a:extLst>
              <a:ext uri="{FF2B5EF4-FFF2-40B4-BE49-F238E27FC236}">
                <a16:creationId xmlns:a16="http://schemas.microsoft.com/office/drawing/2014/main" id="{6CA2D3A9-BC83-FD46-879D-C85DAA0C2C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9263" y="2800350"/>
            <a:ext cx="28575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6</a:t>
            </a:r>
          </a:p>
        </p:txBody>
      </p:sp>
      <p:grpSp>
        <p:nvGrpSpPr>
          <p:cNvPr id="3" name="Group 26">
            <a:extLst>
              <a:ext uri="{FF2B5EF4-FFF2-40B4-BE49-F238E27FC236}">
                <a16:creationId xmlns:a16="http://schemas.microsoft.com/office/drawing/2014/main" id="{5EEECF12-FB47-F54D-A2F0-4F8B2D68256D}"/>
              </a:ext>
            </a:extLst>
          </p:cNvPr>
          <p:cNvGrpSpPr>
            <a:grpSpLocks/>
          </p:cNvGrpSpPr>
          <p:nvPr/>
        </p:nvGrpSpPr>
        <p:grpSpPr bwMode="auto">
          <a:xfrm>
            <a:off x="2062163" y="4883150"/>
            <a:ext cx="6000750" cy="517525"/>
            <a:chOff x="1686" y="3224"/>
            <a:chExt cx="3780" cy="326"/>
          </a:xfrm>
        </p:grpSpPr>
        <p:sp>
          <p:nvSpPr>
            <p:cNvPr id="81978" name="Text Box 27">
              <a:extLst>
                <a:ext uri="{FF2B5EF4-FFF2-40B4-BE49-F238E27FC236}">
                  <a16:creationId xmlns:a16="http://schemas.microsoft.com/office/drawing/2014/main" id="{1CFCB384-4EB3-2442-A46F-0A25440752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6" y="3312"/>
              <a:ext cx="221" cy="2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/>
                <a:t>T</a:t>
              </a:r>
              <a:r>
                <a:rPr lang="fr-FR" altLang="fr-FR" sz="1600" baseline="-25000"/>
                <a:t>E</a:t>
              </a:r>
              <a:endParaRPr lang="fr-FR" altLang="fr-FR" sz="1600"/>
            </a:p>
          </p:txBody>
        </p:sp>
        <p:sp>
          <p:nvSpPr>
            <p:cNvPr id="81979" name="Text Box 28">
              <a:extLst>
                <a:ext uri="{FF2B5EF4-FFF2-40B4-BE49-F238E27FC236}">
                  <a16:creationId xmlns:a16="http://schemas.microsoft.com/office/drawing/2014/main" id="{C057CFE5-877E-2143-A8EF-BE84DFF2B9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82" y="3232"/>
              <a:ext cx="212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1 </a:t>
              </a:r>
            </a:p>
          </p:txBody>
        </p:sp>
        <p:sp>
          <p:nvSpPr>
            <p:cNvPr id="81980" name="Text Box 29">
              <a:extLst>
                <a:ext uri="{FF2B5EF4-FFF2-40B4-BE49-F238E27FC236}">
                  <a16:creationId xmlns:a16="http://schemas.microsoft.com/office/drawing/2014/main" id="{DC5F2878-1CD1-0F43-83A2-9B7D8A3FC3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94" y="3232"/>
              <a:ext cx="212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2 </a:t>
              </a:r>
            </a:p>
          </p:txBody>
        </p:sp>
        <p:sp>
          <p:nvSpPr>
            <p:cNvPr id="81981" name="Text Box 30">
              <a:extLst>
                <a:ext uri="{FF2B5EF4-FFF2-40B4-BE49-F238E27FC236}">
                  <a16:creationId xmlns:a16="http://schemas.microsoft.com/office/drawing/2014/main" id="{8DCCF578-BEEC-414E-8C8C-8D4C783699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50" y="3232"/>
              <a:ext cx="180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81982" name="Text Box 31">
              <a:extLst>
                <a:ext uri="{FF2B5EF4-FFF2-40B4-BE49-F238E27FC236}">
                  <a16:creationId xmlns:a16="http://schemas.microsoft.com/office/drawing/2014/main" id="{0F933639-17F0-B342-B7EE-E0DB834F38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8" y="3224"/>
              <a:ext cx="180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4</a:t>
              </a:r>
            </a:p>
          </p:txBody>
        </p:sp>
        <p:sp>
          <p:nvSpPr>
            <p:cNvPr id="81983" name="Text Box 32">
              <a:extLst>
                <a:ext uri="{FF2B5EF4-FFF2-40B4-BE49-F238E27FC236}">
                  <a16:creationId xmlns:a16="http://schemas.microsoft.com/office/drawing/2014/main" id="{189955C1-3D1E-8D4A-92C0-D2391D27B0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86" y="3224"/>
              <a:ext cx="180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5</a:t>
              </a:r>
            </a:p>
          </p:txBody>
        </p:sp>
        <p:sp>
          <p:nvSpPr>
            <p:cNvPr id="81984" name="Text Box 33">
              <a:extLst>
                <a:ext uri="{FF2B5EF4-FFF2-40B4-BE49-F238E27FC236}">
                  <a16:creationId xmlns:a16="http://schemas.microsoft.com/office/drawing/2014/main" id="{D6E0C7D7-8FFA-EF4C-A2F5-988B7BF446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6" y="3248"/>
              <a:ext cx="180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6</a:t>
              </a:r>
            </a:p>
          </p:txBody>
        </p:sp>
      </p:grpSp>
      <p:grpSp>
        <p:nvGrpSpPr>
          <p:cNvPr id="4" name="Group 34">
            <a:extLst>
              <a:ext uri="{FF2B5EF4-FFF2-40B4-BE49-F238E27FC236}">
                <a16:creationId xmlns:a16="http://schemas.microsoft.com/office/drawing/2014/main" id="{8D779A84-8914-D445-B2AE-F76304F86EA3}"/>
              </a:ext>
            </a:extLst>
          </p:cNvPr>
          <p:cNvGrpSpPr>
            <a:grpSpLocks/>
          </p:cNvGrpSpPr>
          <p:nvPr/>
        </p:nvGrpSpPr>
        <p:grpSpPr bwMode="auto">
          <a:xfrm>
            <a:off x="2116138" y="5035550"/>
            <a:ext cx="5803900" cy="838200"/>
            <a:chOff x="1720" y="3320"/>
            <a:chExt cx="3656" cy="528"/>
          </a:xfrm>
        </p:grpSpPr>
        <p:grpSp>
          <p:nvGrpSpPr>
            <p:cNvPr id="81946" name="Group 35">
              <a:extLst>
                <a:ext uri="{FF2B5EF4-FFF2-40B4-BE49-F238E27FC236}">
                  <a16:creationId xmlns:a16="http://schemas.microsoft.com/office/drawing/2014/main" id="{6AACF379-8E65-0844-9794-9F08835A4A5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20" y="3320"/>
              <a:ext cx="3560" cy="528"/>
              <a:chOff x="1896" y="3264"/>
              <a:chExt cx="3560" cy="528"/>
            </a:xfrm>
          </p:grpSpPr>
          <p:grpSp>
            <p:nvGrpSpPr>
              <p:cNvPr id="81948" name="Group 36">
                <a:extLst>
                  <a:ext uri="{FF2B5EF4-FFF2-40B4-BE49-F238E27FC236}">
                    <a16:creationId xmlns:a16="http://schemas.microsoft.com/office/drawing/2014/main" id="{FB9615B1-9CD6-A549-B21F-27C19031B04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16" y="3264"/>
                <a:ext cx="1240" cy="528"/>
                <a:chOff x="3992" y="3088"/>
                <a:chExt cx="1240" cy="528"/>
              </a:xfrm>
            </p:grpSpPr>
            <p:sp>
              <p:nvSpPr>
                <p:cNvPr id="81969" name="Line 37">
                  <a:extLst>
                    <a:ext uri="{FF2B5EF4-FFF2-40B4-BE49-F238E27FC236}">
                      <a16:creationId xmlns:a16="http://schemas.microsoft.com/office/drawing/2014/main" id="{1CFAE490-5276-C740-8711-9961C63E74B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120" y="3088"/>
                  <a:ext cx="0" cy="528"/>
                </a:xfrm>
                <a:prstGeom prst="line">
                  <a:avLst/>
                </a:prstGeom>
                <a:noFill/>
                <a:ln w="63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70" name="Line 38">
                  <a:extLst>
                    <a:ext uri="{FF2B5EF4-FFF2-40B4-BE49-F238E27FC236}">
                      <a16:creationId xmlns:a16="http://schemas.microsoft.com/office/drawing/2014/main" id="{3A688895-E92C-374E-9D7C-7C3FAB8B0B1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992" y="3352"/>
                  <a:ext cx="1088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71" name="Rectangle 39">
                  <a:extLst>
                    <a:ext uri="{FF2B5EF4-FFF2-40B4-BE49-F238E27FC236}">
                      <a16:creationId xmlns:a16="http://schemas.microsoft.com/office/drawing/2014/main" id="{6803617E-3BC4-0D4A-806D-4A37DD63D5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64" y="3272"/>
                  <a:ext cx="608" cy="168"/>
                </a:xfrm>
                <a:prstGeom prst="rect">
                  <a:avLst/>
                </a:prstGeom>
                <a:gradFill rotWithShape="0">
                  <a:gsLst>
                    <a:gs pos="0">
                      <a:srgbClr val="0099FF"/>
                    </a:gs>
                    <a:gs pos="100000">
                      <a:srgbClr val="FFFFFF"/>
                    </a:gs>
                  </a:gsLst>
                  <a:lin ang="0" scaled="1"/>
                </a:gra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336600"/>
                    </a:buClr>
                    <a:buFont typeface="Symbol" pitchFamily="2" charset="2"/>
                    <a:buChar char="·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CC0000"/>
                    </a:buClr>
                    <a:buFont typeface="Symbol" pitchFamily="2" charset="2"/>
                    <a:buChar char="§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Char char="*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</a:pPr>
                  <a:endParaRPr lang="fr-FR" altLang="fr-FR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81972" name="Line 40">
                  <a:extLst>
                    <a:ext uri="{FF2B5EF4-FFF2-40B4-BE49-F238E27FC236}">
                      <a16:creationId xmlns:a16="http://schemas.microsoft.com/office/drawing/2014/main" id="{711B99C9-702D-394D-9150-285CD7A9A76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48" y="3352"/>
                  <a:ext cx="9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73" name="Oval 41">
                  <a:extLst>
                    <a:ext uri="{FF2B5EF4-FFF2-40B4-BE49-F238E27FC236}">
                      <a16:creationId xmlns:a16="http://schemas.microsoft.com/office/drawing/2014/main" id="{7C4D2B29-B2AE-3143-A9D2-FE323C2796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24" y="3256"/>
                  <a:ext cx="192" cy="192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CC0000"/>
                    </a:gs>
                    <a:gs pos="100000">
                      <a:srgbClr val="336600"/>
                    </a:gs>
                  </a:gsLst>
                  <a:lin ang="18900000" scaled="1"/>
                </a:gra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336600"/>
                    </a:buClr>
                    <a:buFont typeface="Symbol" pitchFamily="2" charset="2"/>
                    <a:buChar char="·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CC0000"/>
                    </a:buClr>
                    <a:buFont typeface="Symbol" pitchFamily="2" charset="2"/>
                    <a:buChar char="§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Char char="*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</a:pPr>
                  <a:endParaRPr lang="fr-FR" altLang="fr-FR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81974" name="Line 42">
                  <a:extLst>
                    <a:ext uri="{FF2B5EF4-FFF2-40B4-BE49-F238E27FC236}">
                      <a16:creationId xmlns:a16="http://schemas.microsoft.com/office/drawing/2014/main" id="{C21784A6-328C-CE42-8350-7649E3637F5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008" y="3192"/>
                  <a:ext cx="224" cy="312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75" name="Line 43">
                  <a:extLst>
                    <a:ext uri="{FF2B5EF4-FFF2-40B4-BE49-F238E27FC236}">
                      <a16:creationId xmlns:a16="http://schemas.microsoft.com/office/drawing/2014/main" id="{6A987A99-0CFD-BE46-AAAE-2CCF1586F92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88" y="3352"/>
                  <a:ext cx="9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76" name="Line 44">
                  <a:extLst>
                    <a:ext uri="{FF2B5EF4-FFF2-40B4-BE49-F238E27FC236}">
                      <a16:creationId xmlns:a16="http://schemas.microsoft.com/office/drawing/2014/main" id="{BE77B1B3-0BB3-A84B-9CAD-C37975769D1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120" y="3512"/>
                  <a:ext cx="0" cy="56"/>
                </a:xfrm>
                <a:prstGeom prst="line">
                  <a:avLst/>
                </a:prstGeom>
                <a:noFill/>
                <a:ln w="635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77" name="Line 45">
                  <a:extLst>
                    <a:ext uri="{FF2B5EF4-FFF2-40B4-BE49-F238E27FC236}">
                      <a16:creationId xmlns:a16="http://schemas.microsoft.com/office/drawing/2014/main" id="{B549C23B-C879-D14D-8D8E-ED5FAE282F4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120" y="3132"/>
                  <a:ext cx="0" cy="56"/>
                </a:xfrm>
                <a:prstGeom prst="line">
                  <a:avLst/>
                </a:prstGeom>
                <a:noFill/>
                <a:ln w="635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</p:grpSp>
          <p:grpSp>
            <p:nvGrpSpPr>
              <p:cNvPr id="81949" name="Group 46">
                <a:extLst>
                  <a:ext uri="{FF2B5EF4-FFF2-40B4-BE49-F238E27FC236}">
                    <a16:creationId xmlns:a16="http://schemas.microsoft.com/office/drawing/2014/main" id="{F45CBC05-3B14-9E43-BC70-0D144A3A1D7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048" y="3264"/>
                <a:ext cx="1240" cy="528"/>
                <a:chOff x="3992" y="3088"/>
                <a:chExt cx="1240" cy="528"/>
              </a:xfrm>
            </p:grpSpPr>
            <p:sp>
              <p:nvSpPr>
                <p:cNvPr id="81960" name="Line 47">
                  <a:extLst>
                    <a:ext uri="{FF2B5EF4-FFF2-40B4-BE49-F238E27FC236}">
                      <a16:creationId xmlns:a16="http://schemas.microsoft.com/office/drawing/2014/main" id="{F500028A-43A4-C64D-885D-BC1652E330D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120" y="3088"/>
                  <a:ext cx="0" cy="528"/>
                </a:xfrm>
                <a:prstGeom prst="line">
                  <a:avLst/>
                </a:prstGeom>
                <a:noFill/>
                <a:ln w="63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61" name="Line 48">
                  <a:extLst>
                    <a:ext uri="{FF2B5EF4-FFF2-40B4-BE49-F238E27FC236}">
                      <a16:creationId xmlns:a16="http://schemas.microsoft.com/office/drawing/2014/main" id="{8DF6D4D7-5C24-8648-9107-203580CD622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992" y="3352"/>
                  <a:ext cx="1088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62" name="Rectangle 49">
                  <a:extLst>
                    <a:ext uri="{FF2B5EF4-FFF2-40B4-BE49-F238E27FC236}">
                      <a16:creationId xmlns:a16="http://schemas.microsoft.com/office/drawing/2014/main" id="{ED6591EC-D8FE-BD4F-8A59-40A4A05B5A7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64" y="3272"/>
                  <a:ext cx="608" cy="168"/>
                </a:xfrm>
                <a:prstGeom prst="rect">
                  <a:avLst/>
                </a:prstGeom>
                <a:gradFill rotWithShape="0">
                  <a:gsLst>
                    <a:gs pos="0">
                      <a:srgbClr val="0099FF"/>
                    </a:gs>
                    <a:gs pos="100000">
                      <a:srgbClr val="FFFFFF"/>
                    </a:gs>
                  </a:gsLst>
                  <a:lin ang="0" scaled="1"/>
                </a:gra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336600"/>
                    </a:buClr>
                    <a:buFont typeface="Symbol" pitchFamily="2" charset="2"/>
                    <a:buChar char="·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CC0000"/>
                    </a:buClr>
                    <a:buFont typeface="Symbol" pitchFamily="2" charset="2"/>
                    <a:buChar char="§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Char char="*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</a:pPr>
                  <a:endParaRPr lang="fr-FR" altLang="fr-FR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81963" name="Line 50">
                  <a:extLst>
                    <a:ext uri="{FF2B5EF4-FFF2-40B4-BE49-F238E27FC236}">
                      <a16:creationId xmlns:a16="http://schemas.microsoft.com/office/drawing/2014/main" id="{47360F61-4537-934F-A9DA-6DD09C12541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48" y="3352"/>
                  <a:ext cx="9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64" name="Oval 51">
                  <a:extLst>
                    <a:ext uri="{FF2B5EF4-FFF2-40B4-BE49-F238E27FC236}">
                      <a16:creationId xmlns:a16="http://schemas.microsoft.com/office/drawing/2014/main" id="{A054C868-086D-7740-8ADC-8BB632A9EC6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24" y="3256"/>
                  <a:ext cx="192" cy="192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CC0000"/>
                    </a:gs>
                    <a:gs pos="100000">
                      <a:srgbClr val="336600"/>
                    </a:gs>
                  </a:gsLst>
                  <a:lin ang="18900000" scaled="1"/>
                </a:gra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336600"/>
                    </a:buClr>
                    <a:buFont typeface="Symbol" pitchFamily="2" charset="2"/>
                    <a:buChar char="·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CC0000"/>
                    </a:buClr>
                    <a:buFont typeface="Symbol" pitchFamily="2" charset="2"/>
                    <a:buChar char="§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Char char="*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</a:pPr>
                  <a:endParaRPr lang="fr-FR" altLang="fr-FR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81965" name="Line 52">
                  <a:extLst>
                    <a:ext uri="{FF2B5EF4-FFF2-40B4-BE49-F238E27FC236}">
                      <a16:creationId xmlns:a16="http://schemas.microsoft.com/office/drawing/2014/main" id="{30893928-8960-7546-91CF-8B0DE9A82E5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008" y="3192"/>
                  <a:ext cx="224" cy="312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66" name="Line 53">
                  <a:extLst>
                    <a:ext uri="{FF2B5EF4-FFF2-40B4-BE49-F238E27FC236}">
                      <a16:creationId xmlns:a16="http://schemas.microsoft.com/office/drawing/2014/main" id="{9EE13CAA-A83E-E743-87AA-361A9C3DA26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888" y="3352"/>
                  <a:ext cx="9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67" name="Line 54">
                  <a:extLst>
                    <a:ext uri="{FF2B5EF4-FFF2-40B4-BE49-F238E27FC236}">
                      <a16:creationId xmlns:a16="http://schemas.microsoft.com/office/drawing/2014/main" id="{D6E3BA89-5D4B-6C49-81FC-A6F0F2022CF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120" y="3512"/>
                  <a:ext cx="0" cy="56"/>
                </a:xfrm>
                <a:prstGeom prst="line">
                  <a:avLst/>
                </a:prstGeom>
                <a:noFill/>
                <a:ln w="635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68" name="Line 55">
                  <a:extLst>
                    <a:ext uri="{FF2B5EF4-FFF2-40B4-BE49-F238E27FC236}">
                      <a16:creationId xmlns:a16="http://schemas.microsoft.com/office/drawing/2014/main" id="{80FF8CEF-D91D-3642-B85F-4E94F1A6F67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120" y="3132"/>
                  <a:ext cx="0" cy="56"/>
                </a:xfrm>
                <a:prstGeom prst="line">
                  <a:avLst/>
                </a:prstGeom>
                <a:noFill/>
                <a:ln w="635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</p:grpSp>
          <p:grpSp>
            <p:nvGrpSpPr>
              <p:cNvPr id="81950" name="Group 56">
                <a:extLst>
                  <a:ext uri="{FF2B5EF4-FFF2-40B4-BE49-F238E27FC236}">
                    <a16:creationId xmlns:a16="http://schemas.microsoft.com/office/drawing/2014/main" id="{948C95C6-EAF6-E54F-83B1-28BA538097E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96" y="3264"/>
                <a:ext cx="1240" cy="528"/>
                <a:chOff x="2840" y="3088"/>
                <a:chExt cx="1240" cy="528"/>
              </a:xfrm>
            </p:grpSpPr>
            <p:sp>
              <p:nvSpPr>
                <p:cNvPr id="81951" name="Line 57">
                  <a:extLst>
                    <a:ext uri="{FF2B5EF4-FFF2-40B4-BE49-F238E27FC236}">
                      <a16:creationId xmlns:a16="http://schemas.microsoft.com/office/drawing/2014/main" id="{8D763531-67D6-BF47-9FFB-07A4C8CA801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968" y="3088"/>
                  <a:ext cx="0" cy="528"/>
                </a:xfrm>
                <a:prstGeom prst="line">
                  <a:avLst/>
                </a:prstGeom>
                <a:noFill/>
                <a:ln w="63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52" name="Line 58">
                  <a:extLst>
                    <a:ext uri="{FF2B5EF4-FFF2-40B4-BE49-F238E27FC236}">
                      <a16:creationId xmlns:a16="http://schemas.microsoft.com/office/drawing/2014/main" id="{D6E42D22-506E-0E4D-AFA7-A7EC29E6477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840" y="3352"/>
                  <a:ext cx="1088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53" name="Rectangle 59">
                  <a:extLst>
                    <a:ext uri="{FF2B5EF4-FFF2-40B4-BE49-F238E27FC236}">
                      <a16:creationId xmlns:a16="http://schemas.microsoft.com/office/drawing/2014/main" id="{1DBDEBC2-D8D7-1F4A-9A09-E488D89140C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12" y="3272"/>
                  <a:ext cx="608" cy="168"/>
                </a:xfrm>
                <a:prstGeom prst="rect">
                  <a:avLst/>
                </a:prstGeom>
                <a:gradFill rotWithShape="0">
                  <a:gsLst>
                    <a:gs pos="0">
                      <a:srgbClr val="0099FF"/>
                    </a:gs>
                    <a:gs pos="100000">
                      <a:srgbClr val="FFFFFF"/>
                    </a:gs>
                  </a:gsLst>
                  <a:lin ang="0" scaled="1"/>
                </a:gra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336600"/>
                    </a:buClr>
                    <a:buFont typeface="Symbol" pitchFamily="2" charset="2"/>
                    <a:buChar char="·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CC0000"/>
                    </a:buClr>
                    <a:buFont typeface="Symbol" pitchFamily="2" charset="2"/>
                    <a:buChar char="§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Char char="*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</a:pPr>
                  <a:endParaRPr lang="fr-FR" altLang="fr-FR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81954" name="Line 60">
                  <a:extLst>
                    <a:ext uri="{FF2B5EF4-FFF2-40B4-BE49-F238E27FC236}">
                      <a16:creationId xmlns:a16="http://schemas.microsoft.com/office/drawing/2014/main" id="{81C02510-7685-1844-A0AB-343E628EB58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896" y="3352"/>
                  <a:ext cx="9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55" name="Oval 61">
                  <a:extLst>
                    <a:ext uri="{FF2B5EF4-FFF2-40B4-BE49-F238E27FC236}">
                      <a16:creationId xmlns:a16="http://schemas.microsoft.com/office/drawing/2014/main" id="{6E1E58C3-EDDD-D14D-9E51-88B2DC6C8B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872" y="3256"/>
                  <a:ext cx="192" cy="192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CC0000"/>
                    </a:gs>
                    <a:gs pos="100000">
                      <a:srgbClr val="336600"/>
                    </a:gs>
                  </a:gsLst>
                  <a:lin ang="18900000" scaled="1"/>
                </a:gra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spAutoFit/>
                </a:bodyPr>
                <a:lstStyle>
                  <a:lvl1pPr>
                    <a:spcBef>
                      <a:spcPct val="20000"/>
                    </a:spcBef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336600"/>
                    </a:buClr>
                    <a:buFont typeface="Symbol" pitchFamily="2" charset="2"/>
                    <a:buChar char="·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CC0000"/>
                    </a:buClr>
                    <a:buFont typeface="Symbol" pitchFamily="2" charset="2"/>
                    <a:buChar char="§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Char char="*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•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ＭＳ Ｐゴシック" panose="020B0600070205080204" pitchFamily="34" charset="-128"/>
                      <a:cs typeface="Calibri" panose="020F050202020403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</a:pPr>
                  <a:endParaRPr lang="fr-FR" altLang="fr-FR" sz="24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81956" name="Line 62">
                  <a:extLst>
                    <a:ext uri="{FF2B5EF4-FFF2-40B4-BE49-F238E27FC236}">
                      <a16:creationId xmlns:a16="http://schemas.microsoft.com/office/drawing/2014/main" id="{9A7DD692-EB34-9645-836D-E886CCACB01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856" y="3192"/>
                  <a:ext cx="224" cy="312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57" name="Line 63">
                  <a:extLst>
                    <a:ext uri="{FF2B5EF4-FFF2-40B4-BE49-F238E27FC236}">
                      <a16:creationId xmlns:a16="http://schemas.microsoft.com/office/drawing/2014/main" id="{9C03EA55-E63E-B041-8361-3D1355831F9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736" y="3352"/>
                  <a:ext cx="9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58" name="Line 64">
                  <a:extLst>
                    <a:ext uri="{FF2B5EF4-FFF2-40B4-BE49-F238E27FC236}">
                      <a16:creationId xmlns:a16="http://schemas.microsoft.com/office/drawing/2014/main" id="{27E42C87-D629-D942-9BCB-12AA5E602DE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968" y="3512"/>
                  <a:ext cx="0" cy="56"/>
                </a:xfrm>
                <a:prstGeom prst="line">
                  <a:avLst/>
                </a:prstGeom>
                <a:noFill/>
                <a:ln w="635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  <p:sp>
              <p:nvSpPr>
                <p:cNvPr id="81959" name="Line 65">
                  <a:extLst>
                    <a:ext uri="{FF2B5EF4-FFF2-40B4-BE49-F238E27FC236}">
                      <a16:creationId xmlns:a16="http://schemas.microsoft.com/office/drawing/2014/main" id="{E8892BC4-32A2-A84B-87E4-21B26889D3A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968" y="3132"/>
                  <a:ext cx="0" cy="56"/>
                </a:xfrm>
                <a:prstGeom prst="line">
                  <a:avLst/>
                </a:prstGeom>
                <a:noFill/>
                <a:ln w="635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fr-FR"/>
                </a:p>
              </p:txBody>
            </p:sp>
          </p:grpSp>
        </p:grpSp>
        <p:sp>
          <p:nvSpPr>
            <p:cNvPr id="81947" name="Line 66">
              <a:extLst>
                <a:ext uri="{FF2B5EF4-FFF2-40B4-BE49-F238E27FC236}">
                  <a16:creationId xmlns:a16="http://schemas.microsoft.com/office/drawing/2014/main" id="{8C544EF5-D42C-D64A-B572-7174A0E376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64" y="3592"/>
              <a:ext cx="11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</p:grpSp>
      <p:sp>
        <p:nvSpPr>
          <p:cNvPr id="67" name="Rectangle 2">
            <a:extLst>
              <a:ext uri="{FF2B5EF4-FFF2-40B4-BE49-F238E27FC236}">
                <a16:creationId xmlns:a16="http://schemas.microsoft.com/office/drawing/2014/main" id="{B3D04A19-0406-DD4F-AF1B-4C7C07E3CA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8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8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253" grpId="0" autoUpdateAnimBg="0"/>
      <p:bldP spid="138255" grpId="0" autoUpdateAnimBg="0"/>
      <p:bldP spid="138260" grpId="0" autoUpdateAnimBg="0"/>
      <p:bldP spid="138261" grpId="0" autoUpdateAnimBg="0"/>
      <p:bldP spid="138262" grpId="0" autoUpdateAnimBg="0"/>
      <p:bldP spid="138263" grpId="0" autoUpdateAnimBg="0"/>
      <p:bldP spid="138264" grpId="0" autoUpdateAnimBg="0"/>
      <p:bldP spid="138265" grpId="0" autoUpdateAnimBg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Line 3">
            <a:extLst>
              <a:ext uri="{FF2B5EF4-FFF2-40B4-BE49-F238E27FC236}">
                <a16:creationId xmlns:a16="http://schemas.microsoft.com/office/drawing/2014/main" id="{B2F23C02-30E0-3D42-9AED-AEF756C624D0}"/>
              </a:ext>
            </a:extLst>
          </p:cNvPr>
          <p:cNvSpPr>
            <a:spLocks noChangeShapeType="1"/>
          </p:cNvSpPr>
          <p:nvPr/>
        </p:nvSpPr>
        <p:spPr bwMode="auto">
          <a:xfrm>
            <a:off x="962025" y="2027238"/>
            <a:ext cx="0" cy="3022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stealth" w="lg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82946" name="Line 4">
            <a:extLst>
              <a:ext uri="{FF2B5EF4-FFF2-40B4-BE49-F238E27FC236}">
                <a16:creationId xmlns:a16="http://schemas.microsoft.com/office/drawing/2014/main" id="{3B5D025F-A459-824A-8481-77779C3931BE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2981325" y="2381251"/>
            <a:ext cx="3175" cy="4749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stealth" w="lg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82947" name="Text Box 5">
            <a:extLst>
              <a:ext uri="{FF2B5EF4-FFF2-40B4-BE49-F238E27FC236}">
                <a16:creationId xmlns:a16="http://schemas.microsoft.com/office/drawing/2014/main" id="{51E664F2-9BD4-CD46-84B9-E9646D2590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650" y="1931988"/>
            <a:ext cx="3556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/>
              <a:t>X</a:t>
            </a:r>
            <a:endParaRPr lang="fr-FR" altLang="fr-FR" sz="2400" b="1" baseline="-25000"/>
          </a:p>
        </p:txBody>
      </p:sp>
      <p:sp>
        <p:nvSpPr>
          <p:cNvPr id="82948" name="Text Box 6">
            <a:extLst>
              <a:ext uri="{FF2B5EF4-FFF2-40B4-BE49-F238E27FC236}">
                <a16:creationId xmlns:a16="http://schemas.microsoft.com/office/drawing/2014/main" id="{30BEDE67-06AD-944C-8DCF-F764032592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850" y="4243388"/>
            <a:ext cx="33655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/>
              <a:t>T</a:t>
            </a:r>
          </a:p>
        </p:txBody>
      </p:sp>
      <p:sp>
        <p:nvSpPr>
          <p:cNvPr id="82949" name="Freeform 7">
            <a:extLst>
              <a:ext uri="{FF2B5EF4-FFF2-40B4-BE49-F238E27FC236}">
                <a16:creationId xmlns:a16="http://schemas.microsoft.com/office/drawing/2014/main" id="{1F4C8BDA-4560-1543-806A-D6459983ED17}"/>
              </a:ext>
            </a:extLst>
          </p:cNvPr>
          <p:cNvSpPr>
            <a:spLocks/>
          </p:cNvSpPr>
          <p:nvPr/>
        </p:nvSpPr>
        <p:spPr bwMode="auto">
          <a:xfrm flipH="1">
            <a:off x="1012825" y="2568575"/>
            <a:ext cx="3770313" cy="2189163"/>
          </a:xfrm>
          <a:custGeom>
            <a:avLst/>
            <a:gdLst>
              <a:gd name="T0" fmla="*/ 0 w 2375"/>
              <a:gd name="T1" fmla="*/ 2147483646 h 1379"/>
              <a:gd name="T2" fmla="*/ 2147483646 w 2375"/>
              <a:gd name="T3" fmla="*/ 2147483646 h 1379"/>
              <a:gd name="T4" fmla="*/ 2147483646 w 2375"/>
              <a:gd name="T5" fmla="*/ 2147483646 h 1379"/>
              <a:gd name="T6" fmla="*/ 2147483646 w 2375"/>
              <a:gd name="T7" fmla="*/ 2147483646 h 1379"/>
              <a:gd name="T8" fmla="*/ 2147483646 w 2375"/>
              <a:gd name="T9" fmla="*/ 2147483646 h 1379"/>
              <a:gd name="T10" fmla="*/ 2147483646 w 2375"/>
              <a:gd name="T11" fmla="*/ 2147483646 h 1379"/>
              <a:gd name="T12" fmla="*/ 2147483646 w 2375"/>
              <a:gd name="T13" fmla="*/ 2147483646 h 1379"/>
              <a:gd name="T14" fmla="*/ 2147483646 w 2375"/>
              <a:gd name="T15" fmla="*/ 2147483646 h 1379"/>
              <a:gd name="T16" fmla="*/ 2147483646 w 2375"/>
              <a:gd name="T17" fmla="*/ 2147483646 h 1379"/>
              <a:gd name="T18" fmla="*/ 2147483646 w 2375"/>
              <a:gd name="T19" fmla="*/ 2147483646 h 1379"/>
              <a:gd name="T20" fmla="*/ 2147483646 w 2375"/>
              <a:gd name="T21" fmla="*/ 2147483646 h 1379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375"/>
              <a:gd name="T34" fmla="*/ 0 h 1379"/>
              <a:gd name="T35" fmla="*/ 2375 w 2375"/>
              <a:gd name="T36" fmla="*/ 1379 h 1379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375" h="1379">
                <a:moveTo>
                  <a:pt x="0" y="1379"/>
                </a:moveTo>
                <a:cubicBezTo>
                  <a:pt x="160" y="1364"/>
                  <a:pt x="320" y="1350"/>
                  <a:pt x="424" y="1331"/>
                </a:cubicBezTo>
                <a:cubicBezTo>
                  <a:pt x="528" y="1312"/>
                  <a:pt x="564" y="1300"/>
                  <a:pt x="624" y="1267"/>
                </a:cubicBezTo>
                <a:cubicBezTo>
                  <a:pt x="684" y="1234"/>
                  <a:pt x="745" y="1200"/>
                  <a:pt x="784" y="1131"/>
                </a:cubicBezTo>
                <a:cubicBezTo>
                  <a:pt x="823" y="1062"/>
                  <a:pt x="831" y="951"/>
                  <a:pt x="856" y="851"/>
                </a:cubicBezTo>
                <a:cubicBezTo>
                  <a:pt x="881" y="751"/>
                  <a:pt x="915" y="627"/>
                  <a:pt x="936" y="531"/>
                </a:cubicBezTo>
                <a:cubicBezTo>
                  <a:pt x="957" y="435"/>
                  <a:pt x="957" y="352"/>
                  <a:pt x="984" y="275"/>
                </a:cubicBezTo>
                <a:cubicBezTo>
                  <a:pt x="1011" y="198"/>
                  <a:pt x="1043" y="111"/>
                  <a:pt x="1096" y="67"/>
                </a:cubicBezTo>
                <a:cubicBezTo>
                  <a:pt x="1149" y="23"/>
                  <a:pt x="1119" y="22"/>
                  <a:pt x="1304" y="11"/>
                </a:cubicBezTo>
                <a:cubicBezTo>
                  <a:pt x="1489" y="0"/>
                  <a:pt x="2041" y="4"/>
                  <a:pt x="2208" y="3"/>
                </a:cubicBezTo>
                <a:cubicBezTo>
                  <a:pt x="2375" y="2"/>
                  <a:pt x="2339" y="2"/>
                  <a:pt x="2304" y="3"/>
                </a:cubicBezTo>
              </a:path>
            </a:pathLst>
          </a:cu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fr-FR"/>
          </a:p>
        </p:txBody>
      </p:sp>
      <p:sp>
        <p:nvSpPr>
          <p:cNvPr id="82950" name="Text Box 8">
            <a:extLst>
              <a:ext uri="{FF2B5EF4-FFF2-40B4-BE49-F238E27FC236}">
                <a16:creationId xmlns:a16="http://schemas.microsoft.com/office/drawing/2014/main" id="{A8166316-26FD-7A4C-87A3-FEDB6180D4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3950" y="2736850"/>
            <a:ext cx="5715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latin typeface="Times New Roman" panose="02020603050405020304" pitchFamily="18" charset="0"/>
              </a:rPr>
              <a:t>(</a:t>
            </a:r>
            <a:r>
              <a:rPr lang="fr-FR" altLang="fr-FR" sz="2400" b="1">
                <a:latin typeface="Symbol" pitchFamily="2" charset="2"/>
              </a:rPr>
              <a:t>G</a:t>
            </a:r>
            <a:r>
              <a:rPr lang="fr-FR" altLang="fr-FR" sz="2400" b="1">
                <a:latin typeface="Times New Roman" panose="02020603050405020304" pitchFamily="18" charset="0"/>
              </a:rPr>
              <a:t>)</a:t>
            </a:r>
            <a:endParaRPr lang="fr-FR" altLang="fr-FR" sz="2400" b="1">
              <a:latin typeface="Symbol" pitchFamily="2" charset="2"/>
            </a:endParaRPr>
          </a:p>
        </p:txBody>
      </p:sp>
      <p:sp>
        <p:nvSpPr>
          <p:cNvPr id="82951" name="Freeform 9">
            <a:extLst>
              <a:ext uri="{FF2B5EF4-FFF2-40B4-BE49-F238E27FC236}">
                <a16:creationId xmlns:a16="http://schemas.microsoft.com/office/drawing/2014/main" id="{EC3EBDE3-EA42-8C49-BEF8-AE25AA510C48}"/>
              </a:ext>
            </a:extLst>
          </p:cNvPr>
          <p:cNvSpPr>
            <a:spLocks/>
          </p:cNvSpPr>
          <p:nvPr/>
        </p:nvSpPr>
        <p:spPr bwMode="auto">
          <a:xfrm>
            <a:off x="1228725" y="2852738"/>
            <a:ext cx="3327400" cy="1905000"/>
          </a:xfrm>
          <a:custGeom>
            <a:avLst/>
            <a:gdLst>
              <a:gd name="T0" fmla="*/ 0 w 2096"/>
              <a:gd name="T1" fmla="*/ 0 h 1200"/>
              <a:gd name="T2" fmla="*/ 2147483646 w 2096"/>
              <a:gd name="T3" fmla="*/ 2147483646 h 1200"/>
              <a:gd name="T4" fmla="*/ 2147483646 w 2096"/>
              <a:gd name="T5" fmla="*/ 2147483646 h 1200"/>
              <a:gd name="T6" fmla="*/ 2147483646 w 2096"/>
              <a:gd name="T7" fmla="*/ 2147483646 h 1200"/>
              <a:gd name="T8" fmla="*/ 2147483646 w 2096"/>
              <a:gd name="T9" fmla="*/ 2147483646 h 1200"/>
              <a:gd name="T10" fmla="*/ 2147483646 w 2096"/>
              <a:gd name="T11" fmla="*/ 2147483646 h 1200"/>
              <a:gd name="T12" fmla="*/ 2147483646 w 2096"/>
              <a:gd name="T13" fmla="*/ 2147483646 h 1200"/>
              <a:gd name="T14" fmla="*/ 2147483646 w 2096"/>
              <a:gd name="T15" fmla="*/ 2147483646 h 1200"/>
              <a:gd name="T16" fmla="*/ 2147483646 w 2096"/>
              <a:gd name="T17" fmla="*/ 2147483646 h 1200"/>
              <a:gd name="T18" fmla="*/ 2147483646 w 2096"/>
              <a:gd name="T19" fmla="*/ 2147483646 h 1200"/>
              <a:gd name="T20" fmla="*/ 2147483646 w 2096"/>
              <a:gd name="T21" fmla="*/ 2147483646 h 1200"/>
              <a:gd name="T22" fmla="*/ 2147483646 w 2096"/>
              <a:gd name="T23" fmla="*/ 2147483646 h 1200"/>
              <a:gd name="T24" fmla="*/ 2147483646 w 2096"/>
              <a:gd name="T25" fmla="*/ 2147483646 h 1200"/>
              <a:gd name="T26" fmla="*/ 2147483646 w 2096"/>
              <a:gd name="T27" fmla="*/ 2147483646 h 12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2096"/>
              <a:gd name="T43" fmla="*/ 0 h 1200"/>
              <a:gd name="T44" fmla="*/ 2096 w 2096"/>
              <a:gd name="T45" fmla="*/ 1200 h 1200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2096" h="1200">
                <a:moveTo>
                  <a:pt x="0" y="0"/>
                </a:moveTo>
                <a:cubicBezTo>
                  <a:pt x="91" y="0"/>
                  <a:pt x="183" y="0"/>
                  <a:pt x="256" y="8"/>
                </a:cubicBezTo>
                <a:cubicBezTo>
                  <a:pt x="329" y="16"/>
                  <a:pt x="375" y="31"/>
                  <a:pt x="440" y="48"/>
                </a:cubicBezTo>
                <a:cubicBezTo>
                  <a:pt x="505" y="65"/>
                  <a:pt x="589" y="84"/>
                  <a:pt x="648" y="112"/>
                </a:cubicBezTo>
                <a:cubicBezTo>
                  <a:pt x="707" y="140"/>
                  <a:pt x="747" y="168"/>
                  <a:pt x="792" y="216"/>
                </a:cubicBezTo>
                <a:cubicBezTo>
                  <a:pt x="837" y="264"/>
                  <a:pt x="884" y="337"/>
                  <a:pt x="920" y="400"/>
                </a:cubicBezTo>
                <a:cubicBezTo>
                  <a:pt x="956" y="463"/>
                  <a:pt x="980" y="528"/>
                  <a:pt x="1008" y="592"/>
                </a:cubicBezTo>
                <a:cubicBezTo>
                  <a:pt x="1036" y="656"/>
                  <a:pt x="1057" y="724"/>
                  <a:pt x="1088" y="784"/>
                </a:cubicBezTo>
                <a:cubicBezTo>
                  <a:pt x="1119" y="844"/>
                  <a:pt x="1156" y="907"/>
                  <a:pt x="1192" y="952"/>
                </a:cubicBezTo>
                <a:cubicBezTo>
                  <a:pt x="1228" y="997"/>
                  <a:pt x="1257" y="1029"/>
                  <a:pt x="1304" y="1056"/>
                </a:cubicBezTo>
                <a:cubicBezTo>
                  <a:pt x="1351" y="1083"/>
                  <a:pt x="1414" y="1097"/>
                  <a:pt x="1472" y="1112"/>
                </a:cubicBezTo>
                <a:cubicBezTo>
                  <a:pt x="1530" y="1127"/>
                  <a:pt x="1589" y="1131"/>
                  <a:pt x="1656" y="1144"/>
                </a:cubicBezTo>
                <a:cubicBezTo>
                  <a:pt x="1723" y="1157"/>
                  <a:pt x="1799" y="1184"/>
                  <a:pt x="1872" y="1192"/>
                </a:cubicBezTo>
                <a:cubicBezTo>
                  <a:pt x="1945" y="1200"/>
                  <a:pt x="2020" y="1196"/>
                  <a:pt x="2096" y="1192"/>
                </a:cubicBezTo>
              </a:path>
            </a:pathLst>
          </a:custGeom>
          <a:noFill/>
          <a:ln w="28575" cap="flat" cmpd="sng">
            <a:solidFill>
              <a:srgbClr val="0099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grpSp>
        <p:nvGrpSpPr>
          <p:cNvPr id="2" name="Group 10">
            <a:extLst>
              <a:ext uri="{FF2B5EF4-FFF2-40B4-BE49-F238E27FC236}">
                <a16:creationId xmlns:a16="http://schemas.microsoft.com/office/drawing/2014/main" id="{48B74454-C45D-AD4C-B5D4-C2496D8D4D78}"/>
              </a:ext>
            </a:extLst>
          </p:cNvPr>
          <p:cNvGrpSpPr>
            <a:grpSpLocks/>
          </p:cNvGrpSpPr>
          <p:nvPr/>
        </p:nvGrpSpPr>
        <p:grpSpPr bwMode="auto">
          <a:xfrm>
            <a:off x="1773238" y="3856038"/>
            <a:ext cx="1385887" cy="1336675"/>
            <a:chOff x="1471" y="3016"/>
            <a:chExt cx="873" cy="842"/>
          </a:xfrm>
        </p:grpSpPr>
        <p:sp>
          <p:nvSpPr>
            <p:cNvPr id="83002" name="Rectangle 11">
              <a:extLst>
                <a:ext uri="{FF2B5EF4-FFF2-40B4-BE49-F238E27FC236}">
                  <a16:creationId xmlns:a16="http://schemas.microsoft.com/office/drawing/2014/main" id="{65C31305-A20E-1146-952F-F4271820E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1" y="3531"/>
              <a:ext cx="27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/>
                <a:t>T</a:t>
              </a:r>
              <a:r>
                <a:rPr lang="fr-FR" altLang="fr-FR" sz="2400" baseline="-25000"/>
                <a:t>E</a:t>
              </a:r>
            </a:p>
          </p:txBody>
        </p:sp>
        <p:sp>
          <p:nvSpPr>
            <p:cNvPr id="83003" name="Line 12">
              <a:extLst>
                <a:ext uri="{FF2B5EF4-FFF2-40B4-BE49-F238E27FC236}">
                  <a16:creationId xmlns:a16="http://schemas.microsoft.com/office/drawing/2014/main" id="{4B189DA3-A8CB-CD4D-B49D-1B9B453AF0E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6" y="3016"/>
              <a:ext cx="648" cy="568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</p:grpSp>
      <p:sp>
        <p:nvSpPr>
          <p:cNvPr id="139277" name="Text Box 13">
            <a:extLst>
              <a:ext uri="{FF2B5EF4-FFF2-40B4-BE49-F238E27FC236}">
                <a16:creationId xmlns:a16="http://schemas.microsoft.com/office/drawing/2014/main" id="{98F7C9D6-AF86-8445-8D40-D45FF21379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2238" y="2678113"/>
            <a:ext cx="3028950" cy="75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Augmentation adiabatique </a:t>
            </a:r>
          </a:p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fr-FR" altLang="fr-FR" sz="2000"/>
              <a:t>De température </a:t>
            </a:r>
          </a:p>
        </p:txBody>
      </p:sp>
      <p:sp>
        <p:nvSpPr>
          <p:cNvPr id="139278" name="Line 14">
            <a:extLst>
              <a:ext uri="{FF2B5EF4-FFF2-40B4-BE49-F238E27FC236}">
                <a16:creationId xmlns:a16="http://schemas.microsoft.com/office/drawing/2014/main" id="{6DC44DB0-6079-7D47-8599-2E802B60917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28875" y="3608388"/>
            <a:ext cx="623888" cy="55245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fr-FR"/>
          </a:p>
        </p:txBody>
      </p:sp>
      <p:sp>
        <p:nvSpPr>
          <p:cNvPr id="139279" name="Line 15">
            <a:extLst>
              <a:ext uri="{FF2B5EF4-FFF2-40B4-BE49-F238E27FC236}">
                <a16:creationId xmlns:a16="http://schemas.microsoft.com/office/drawing/2014/main" id="{DA20563D-0DAD-F340-8BB6-EF7417A1CB9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90775" y="3482975"/>
            <a:ext cx="565150" cy="506413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fr-FR"/>
          </a:p>
        </p:txBody>
      </p:sp>
      <p:sp>
        <p:nvSpPr>
          <p:cNvPr id="139280" name="Text Box 16">
            <a:extLst>
              <a:ext uri="{FF2B5EF4-FFF2-40B4-BE49-F238E27FC236}">
                <a16:creationId xmlns:a16="http://schemas.microsoft.com/office/drawing/2014/main" id="{618B1070-77B2-7644-89FE-96B2869232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3400" y="3735388"/>
            <a:ext cx="28575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139281" name="Text Box 17">
            <a:extLst>
              <a:ext uri="{FF2B5EF4-FFF2-40B4-BE49-F238E27FC236}">
                <a16:creationId xmlns:a16="http://schemas.microsoft.com/office/drawing/2014/main" id="{C95E98F8-07AA-084E-87E6-1D4FE5B795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7100" y="3906838"/>
            <a:ext cx="28575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139282" name="Text Box 18">
            <a:extLst>
              <a:ext uri="{FF2B5EF4-FFF2-40B4-BE49-F238E27FC236}">
                <a16:creationId xmlns:a16="http://schemas.microsoft.com/office/drawing/2014/main" id="{E143D055-A0F4-0946-87FD-30323919CD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2750" y="3290888"/>
            <a:ext cx="28575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139283" name="Text Box 19">
            <a:extLst>
              <a:ext uri="{FF2B5EF4-FFF2-40B4-BE49-F238E27FC236}">
                <a16:creationId xmlns:a16="http://schemas.microsoft.com/office/drawing/2014/main" id="{65CD748A-BAE7-F343-87A6-7ECD24CD67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6300" y="3678238"/>
            <a:ext cx="28575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139284" name="Text Box 20">
            <a:extLst>
              <a:ext uri="{FF2B5EF4-FFF2-40B4-BE49-F238E27FC236}">
                <a16:creationId xmlns:a16="http://schemas.microsoft.com/office/drawing/2014/main" id="{918F485D-776A-B642-A467-263BA5E308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2250" y="3163888"/>
            <a:ext cx="28575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1600">
                <a:latin typeface="Times New Roman" panose="02020603050405020304" pitchFamily="18" charset="0"/>
              </a:rPr>
              <a:t>5</a:t>
            </a:r>
          </a:p>
        </p:txBody>
      </p:sp>
      <p:grpSp>
        <p:nvGrpSpPr>
          <p:cNvPr id="3" name="Group 21">
            <a:extLst>
              <a:ext uri="{FF2B5EF4-FFF2-40B4-BE49-F238E27FC236}">
                <a16:creationId xmlns:a16="http://schemas.microsoft.com/office/drawing/2014/main" id="{B3E065E8-45AA-5E4F-B703-39B3A76B2D0B}"/>
              </a:ext>
            </a:extLst>
          </p:cNvPr>
          <p:cNvGrpSpPr>
            <a:grpSpLocks/>
          </p:cNvGrpSpPr>
          <p:nvPr/>
        </p:nvGrpSpPr>
        <p:grpSpPr bwMode="auto">
          <a:xfrm>
            <a:off x="2178050" y="5500688"/>
            <a:ext cx="5899150" cy="538162"/>
            <a:chOff x="1686" y="3224"/>
            <a:chExt cx="3716" cy="339"/>
          </a:xfrm>
        </p:grpSpPr>
        <p:sp>
          <p:nvSpPr>
            <p:cNvPr id="82995" name="Text Box 22">
              <a:extLst>
                <a:ext uri="{FF2B5EF4-FFF2-40B4-BE49-F238E27FC236}">
                  <a16:creationId xmlns:a16="http://schemas.microsoft.com/office/drawing/2014/main" id="{9B3FD1E4-52B0-CF4D-A4E0-C75980E811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6" y="3312"/>
              <a:ext cx="248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T</a:t>
              </a:r>
              <a:r>
                <a:rPr lang="fr-FR" altLang="fr-FR" sz="1600" baseline="-25000">
                  <a:latin typeface="Times New Roman" panose="02020603050405020304" pitchFamily="18" charset="0"/>
                </a:rPr>
                <a:t>E</a:t>
              </a:r>
              <a:endParaRPr lang="fr-FR" altLang="fr-FR" sz="1600">
                <a:latin typeface="Times New Roman" panose="02020603050405020304" pitchFamily="18" charset="0"/>
              </a:endParaRPr>
            </a:p>
          </p:txBody>
        </p:sp>
        <p:sp>
          <p:nvSpPr>
            <p:cNvPr id="82996" name="Text Box 23">
              <a:extLst>
                <a:ext uri="{FF2B5EF4-FFF2-40B4-BE49-F238E27FC236}">
                  <a16:creationId xmlns:a16="http://schemas.microsoft.com/office/drawing/2014/main" id="{7B2C63BD-D7F8-6444-A52A-438108DF9E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82" y="3232"/>
              <a:ext cx="212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1 </a:t>
              </a:r>
            </a:p>
          </p:txBody>
        </p:sp>
        <p:sp>
          <p:nvSpPr>
            <p:cNvPr id="82997" name="Text Box 24">
              <a:extLst>
                <a:ext uri="{FF2B5EF4-FFF2-40B4-BE49-F238E27FC236}">
                  <a16:creationId xmlns:a16="http://schemas.microsoft.com/office/drawing/2014/main" id="{761EF8FF-2ECF-B945-A4FB-CD78A27D39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94" y="3232"/>
              <a:ext cx="212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2 </a:t>
              </a:r>
            </a:p>
          </p:txBody>
        </p:sp>
        <p:sp>
          <p:nvSpPr>
            <p:cNvPr id="82998" name="Text Box 25">
              <a:extLst>
                <a:ext uri="{FF2B5EF4-FFF2-40B4-BE49-F238E27FC236}">
                  <a16:creationId xmlns:a16="http://schemas.microsoft.com/office/drawing/2014/main" id="{D5C12124-F16F-EB49-8808-3FCCAB087F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50" y="3232"/>
              <a:ext cx="180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82999" name="Text Box 26">
              <a:extLst>
                <a:ext uri="{FF2B5EF4-FFF2-40B4-BE49-F238E27FC236}">
                  <a16:creationId xmlns:a16="http://schemas.microsoft.com/office/drawing/2014/main" id="{0FBA8192-8E91-534B-AAC5-D5E7AF9B25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8" y="3224"/>
              <a:ext cx="180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4</a:t>
              </a:r>
            </a:p>
          </p:txBody>
        </p:sp>
        <p:sp>
          <p:nvSpPr>
            <p:cNvPr id="83000" name="Text Box 27">
              <a:extLst>
                <a:ext uri="{FF2B5EF4-FFF2-40B4-BE49-F238E27FC236}">
                  <a16:creationId xmlns:a16="http://schemas.microsoft.com/office/drawing/2014/main" id="{8C1FDF37-B299-224E-80E4-D04CB515FC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86" y="3224"/>
              <a:ext cx="180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1600">
                  <a:latin typeface="Times New Roman" panose="02020603050405020304" pitchFamily="18" charset="0"/>
                </a:rPr>
                <a:t>5</a:t>
              </a:r>
            </a:p>
          </p:txBody>
        </p:sp>
        <p:sp>
          <p:nvSpPr>
            <p:cNvPr id="83001" name="Text Box 28">
              <a:extLst>
                <a:ext uri="{FF2B5EF4-FFF2-40B4-BE49-F238E27FC236}">
                  <a16:creationId xmlns:a16="http://schemas.microsoft.com/office/drawing/2014/main" id="{ECAB2246-A29F-014A-9F6A-C65C16EFC5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6" y="3248"/>
              <a:ext cx="116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endParaRPr lang="fr-FR" altLang="fr-FR" sz="1600">
                <a:latin typeface="Times New Roman" panose="02020603050405020304" pitchFamily="18" charset="0"/>
              </a:endParaRPr>
            </a:p>
          </p:txBody>
        </p:sp>
      </p:grpSp>
      <p:sp>
        <p:nvSpPr>
          <p:cNvPr id="139293" name="Text Box 29">
            <a:extLst>
              <a:ext uri="{FF2B5EF4-FFF2-40B4-BE49-F238E27FC236}">
                <a16:creationId xmlns:a16="http://schemas.microsoft.com/office/drawing/2014/main" id="{F5075964-E5B4-4844-8AC2-2B6DB07C4A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68700" y="3325813"/>
            <a:ext cx="4805363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Refroidissement par injection de réactif frais</a:t>
            </a:r>
          </a:p>
        </p:txBody>
      </p:sp>
      <p:grpSp>
        <p:nvGrpSpPr>
          <p:cNvPr id="4" name="Group 30">
            <a:extLst>
              <a:ext uri="{FF2B5EF4-FFF2-40B4-BE49-F238E27FC236}">
                <a16:creationId xmlns:a16="http://schemas.microsoft.com/office/drawing/2014/main" id="{5A19C3F8-ED48-4843-828A-0ED876D76853}"/>
              </a:ext>
            </a:extLst>
          </p:cNvPr>
          <p:cNvGrpSpPr>
            <a:grpSpLocks/>
          </p:cNvGrpSpPr>
          <p:nvPr/>
        </p:nvGrpSpPr>
        <p:grpSpPr bwMode="auto">
          <a:xfrm>
            <a:off x="1008063" y="3862388"/>
            <a:ext cx="2151062" cy="1336675"/>
            <a:chOff x="989" y="2524"/>
            <a:chExt cx="1355" cy="842"/>
          </a:xfrm>
        </p:grpSpPr>
        <p:sp>
          <p:nvSpPr>
            <p:cNvPr id="82991" name="Line 31">
              <a:extLst>
                <a:ext uri="{FF2B5EF4-FFF2-40B4-BE49-F238E27FC236}">
                  <a16:creationId xmlns:a16="http://schemas.microsoft.com/office/drawing/2014/main" id="{0B34B6B1-C833-734A-BCF5-BB63034E8D1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68" y="2524"/>
              <a:ext cx="472" cy="208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  <p:grpSp>
          <p:nvGrpSpPr>
            <p:cNvPr id="82992" name="Group 32">
              <a:extLst>
                <a:ext uri="{FF2B5EF4-FFF2-40B4-BE49-F238E27FC236}">
                  <a16:creationId xmlns:a16="http://schemas.microsoft.com/office/drawing/2014/main" id="{46F68260-FE8D-9F4F-B26F-F0A2F1430B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9" y="2536"/>
              <a:ext cx="1355" cy="830"/>
              <a:chOff x="989" y="2536"/>
              <a:chExt cx="1355" cy="830"/>
            </a:xfrm>
          </p:grpSpPr>
          <p:sp>
            <p:nvSpPr>
              <p:cNvPr id="82993" name="Line 33">
                <a:extLst>
                  <a:ext uri="{FF2B5EF4-FFF2-40B4-BE49-F238E27FC236}">
                    <a16:creationId xmlns:a16="http://schemas.microsoft.com/office/drawing/2014/main" id="{3C997A89-9594-6F44-90A7-E8BC7B7263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88" y="2536"/>
                <a:ext cx="1256" cy="544"/>
              </a:xfrm>
              <a:prstGeom prst="line">
                <a:avLst/>
              </a:prstGeom>
              <a:noFill/>
              <a:ln w="63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fr-FR"/>
              </a:p>
            </p:txBody>
          </p:sp>
          <p:sp>
            <p:nvSpPr>
              <p:cNvPr id="82994" name="Rectangle 34">
                <a:extLst>
                  <a:ext uri="{FF2B5EF4-FFF2-40B4-BE49-F238E27FC236}">
                    <a16:creationId xmlns:a16="http://schemas.microsoft.com/office/drawing/2014/main" id="{D5EA786E-09AE-284D-9F41-986BD63534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9" y="3039"/>
                <a:ext cx="281" cy="3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defTabSz="762000"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 defTabSz="76200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 defTabSz="7620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 defTabSz="7620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 defTabSz="7620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>
                  <a:lnSpc>
                    <a:spcPct val="125000"/>
                  </a:lnSpc>
                  <a:spcBef>
                    <a:spcPct val="0"/>
                  </a:spcBef>
                </a:pPr>
                <a:r>
                  <a:rPr lang="fr-FR" altLang="fr-FR" sz="2400" b="1"/>
                  <a:t>T</a:t>
                </a:r>
                <a:r>
                  <a:rPr lang="fr-FR" altLang="fr-FR" sz="2400" baseline="-25000"/>
                  <a:t>o</a:t>
                </a:r>
                <a:endParaRPr lang="fr-FR" altLang="fr-FR" sz="1600"/>
              </a:p>
            </p:txBody>
          </p:sp>
        </p:grpSp>
      </p:grpSp>
      <p:grpSp>
        <p:nvGrpSpPr>
          <p:cNvPr id="6" name="Group 35">
            <a:extLst>
              <a:ext uri="{FF2B5EF4-FFF2-40B4-BE49-F238E27FC236}">
                <a16:creationId xmlns:a16="http://schemas.microsoft.com/office/drawing/2014/main" id="{281D9FCF-BCBF-524B-8A03-A6A1C5DC2641}"/>
              </a:ext>
            </a:extLst>
          </p:cNvPr>
          <p:cNvGrpSpPr>
            <a:grpSpLocks/>
          </p:cNvGrpSpPr>
          <p:nvPr/>
        </p:nvGrpSpPr>
        <p:grpSpPr bwMode="auto">
          <a:xfrm>
            <a:off x="1190625" y="3608388"/>
            <a:ext cx="1847850" cy="1123950"/>
            <a:chOff x="1104" y="2364"/>
            <a:chExt cx="1164" cy="708"/>
          </a:xfrm>
        </p:grpSpPr>
        <p:sp>
          <p:nvSpPr>
            <p:cNvPr id="82989" name="Line 36">
              <a:extLst>
                <a:ext uri="{FF2B5EF4-FFF2-40B4-BE49-F238E27FC236}">
                  <a16:creationId xmlns:a16="http://schemas.microsoft.com/office/drawing/2014/main" id="{7B91E182-D4A1-3048-8967-59204B0661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68" y="2364"/>
              <a:ext cx="400" cy="248"/>
            </a:xfrm>
            <a:prstGeom prst="line">
              <a:avLst/>
            </a:prstGeom>
            <a:noFill/>
            <a:ln w="28575">
              <a:solidFill>
                <a:srgbClr val="33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  <p:sp>
          <p:nvSpPr>
            <p:cNvPr id="82990" name="Line 37">
              <a:extLst>
                <a:ext uri="{FF2B5EF4-FFF2-40B4-BE49-F238E27FC236}">
                  <a16:creationId xmlns:a16="http://schemas.microsoft.com/office/drawing/2014/main" id="{C8AC8237-1226-674B-8A9B-ABAD33F16E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4" y="2376"/>
              <a:ext cx="1160" cy="696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</p:grpSp>
      <p:grpSp>
        <p:nvGrpSpPr>
          <p:cNvPr id="7" name="Group 38">
            <a:extLst>
              <a:ext uri="{FF2B5EF4-FFF2-40B4-BE49-F238E27FC236}">
                <a16:creationId xmlns:a16="http://schemas.microsoft.com/office/drawing/2014/main" id="{9F1CDA14-28F8-B04B-8125-7831A116C414}"/>
              </a:ext>
            </a:extLst>
          </p:cNvPr>
          <p:cNvGrpSpPr>
            <a:grpSpLocks/>
          </p:cNvGrpSpPr>
          <p:nvPr/>
        </p:nvGrpSpPr>
        <p:grpSpPr bwMode="auto">
          <a:xfrm>
            <a:off x="2168525" y="5183188"/>
            <a:ext cx="5410200" cy="501650"/>
            <a:chOff x="1720" y="3356"/>
            <a:chExt cx="3408" cy="316"/>
          </a:xfrm>
        </p:grpSpPr>
        <p:sp>
          <p:nvSpPr>
            <p:cNvPr id="82968" name="Line 39">
              <a:extLst>
                <a:ext uri="{FF2B5EF4-FFF2-40B4-BE49-F238E27FC236}">
                  <a16:creationId xmlns:a16="http://schemas.microsoft.com/office/drawing/2014/main" id="{2282C708-35D1-0246-84F2-A3791064C7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40" y="3584"/>
              <a:ext cx="10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69" name="Rectangle 40">
              <a:extLst>
                <a:ext uri="{FF2B5EF4-FFF2-40B4-BE49-F238E27FC236}">
                  <a16:creationId xmlns:a16="http://schemas.microsoft.com/office/drawing/2014/main" id="{7F1F656E-8947-6348-823D-4DFE92343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2" y="3504"/>
              <a:ext cx="608" cy="168"/>
            </a:xfrm>
            <a:prstGeom prst="rect">
              <a:avLst/>
            </a:prstGeom>
            <a:gradFill rotWithShape="0">
              <a:gsLst>
                <a:gs pos="0">
                  <a:srgbClr val="0099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sp>
          <p:nvSpPr>
            <p:cNvPr id="82970" name="Line 41">
              <a:extLst>
                <a:ext uri="{FF2B5EF4-FFF2-40B4-BE49-F238E27FC236}">
                  <a16:creationId xmlns:a16="http://schemas.microsoft.com/office/drawing/2014/main" id="{EA38FFA6-974C-584A-BF28-23CB84DD5E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96" y="3584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71" name="Line 42">
              <a:extLst>
                <a:ext uri="{FF2B5EF4-FFF2-40B4-BE49-F238E27FC236}">
                  <a16:creationId xmlns:a16="http://schemas.microsoft.com/office/drawing/2014/main" id="{236F19E8-CFAA-024D-8B85-6861D72719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6" y="3584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72" name="Line 43">
              <a:extLst>
                <a:ext uri="{FF2B5EF4-FFF2-40B4-BE49-F238E27FC236}">
                  <a16:creationId xmlns:a16="http://schemas.microsoft.com/office/drawing/2014/main" id="{C2D5961A-B514-974C-89E8-291A846917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72" y="3584"/>
              <a:ext cx="1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  <p:sp>
          <p:nvSpPr>
            <p:cNvPr id="82973" name="Rectangle 44">
              <a:extLst>
                <a:ext uri="{FF2B5EF4-FFF2-40B4-BE49-F238E27FC236}">
                  <a16:creationId xmlns:a16="http://schemas.microsoft.com/office/drawing/2014/main" id="{B027A4D3-5E61-0245-BD18-E3E828EE5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4" y="3504"/>
              <a:ext cx="608" cy="168"/>
            </a:xfrm>
            <a:prstGeom prst="rect">
              <a:avLst/>
            </a:prstGeom>
            <a:gradFill rotWithShape="0">
              <a:gsLst>
                <a:gs pos="0">
                  <a:srgbClr val="0099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sp>
          <p:nvSpPr>
            <p:cNvPr id="82974" name="Line 45">
              <a:extLst>
                <a:ext uri="{FF2B5EF4-FFF2-40B4-BE49-F238E27FC236}">
                  <a16:creationId xmlns:a16="http://schemas.microsoft.com/office/drawing/2014/main" id="{5C160923-7D5F-064A-8A17-2A9C08E2D2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28" y="3584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75" name="Line 46">
              <a:extLst>
                <a:ext uri="{FF2B5EF4-FFF2-40B4-BE49-F238E27FC236}">
                  <a16:creationId xmlns:a16="http://schemas.microsoft.com/office/drawing/2014/main" id="{CAD0ECCB-C748-0B48-A591-EF99168613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8" y="3584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76" name="Line 47">
              <a:extLst>
                <a:ext uri="{FF2B5EF4-FFF2-40B4-BE49-F238E27FC236}">
                  <a16:creationId xmlns:a16="http://schemas.microsoft.com/office/drawing/2014/main" id="{3795DADF-B0CF-C64B-AB4B-41257CB01A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20" y="3584"/>
              <a:ext cx="116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  <p:sp>
          <p:nvSpPr>
            <p:cNvPr id="82977" name="Rectangle 48">
              <a:extLst>
                <a:ext uri="{FF2B5EF4-FFF2-40B4-BE49-F238E27FC236}">
                  <a16:creationId xmlns:a16="http://schemas.microsoft.com/office/drawing/2014/main" id="{7F20E06F-B585-CA4A-B9CD-F84EE4E0A3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2" y="3504"/>
              <a:ext cx="608" cy="168"/>
            </a:xfrm>
            <a:prstGeom prst="rect">
              <a:avLst/>
            </a:prstGeom>
            <a:gradFill rotWithShape="0">
              <a:gsLst>
                <a:gs pos="0">
                  <a:srgbClr val="0099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sp>
          <p:nvSpPr>
            <p:cNvPr id="82978" name="Line 49">
              <a:extLst>
                <a:ext uri="{FF2B5EF4-FFF2-40B4-BE49-F238E27FC236}">
                  <a16:creationId xmlns:a16="http://schemas.microsoft.com/office/drawing/2014/main" id="{058612AA-666F-4F4F-BE4A-49ECC91F1D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3584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79" name="Line 50">
              <a:extLst>
                <a:ext uri="{FF2B5EF4-FFF2-40B4-BE49-F238E27FC236}">
                  <a16:creationId xmlns:a16="http://schemas.microsoft.com/office/drawing/2014/main" id="{104070A7-2D95-ED4E-99DE-980FA44515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16" y="3584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80" name="Line 51">
              <a:extLst>
                <a:ext uri="{FF2B5EF4-FFF2-40B4-BE49-F238E27FC236}">
                  <a16:creationId xmlns:a16="http://schemas.microsoft.com/office/drawing/2014/main" id="{BE013427-1D30-5848-9E25-2F7DBC8236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4" y="3360"/>
              <a:ext cx="0" cy="2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81" name="Line 52">
              <a:extLst>
                <a:ext uri="{FF2B5EF4-FFF2-40B4-BE49-F238E27FC236}">
                  <a16:creationId xmlns:a16="http://schemas.microsoft.com/office/drawing/2014/main" id="{91285983-275D-FF48-8C4E-0506AF9535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00" y="3360"/>
              <a:ext cx="210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82" name="Line 53">
              <a:extLst>
                <a:ext uri="{FF2B5EF4-FFF2-40B4-BE49-F238E27FC236}">
                  <a16:creationId xmlns:a16="http://schemas.microsoft.com/office/drawing/2014/main" id="{8E08CDB3-CB9B-7542-90A5-317C76A0DC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20" y="3356"/>
              <a:ext cx="0" cy="2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83" name="Line 54">
              <a:extLst>
                <a:ext uri="{FF2B5EF4-FFF2-40B4-BE49-F238E27FC236}">
                  <a16:creationId xmlns:a16="http://schemas.microsoft.com/office/drawing/2014/main" id="{11162EC7-E1A9-BF4B-B41D-EAA6903062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04" y="3356"/>
              <a:ext cx="0" cy="2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84" name="Line 55">
              <a:extLst>
                <a:ext uri="{FF2B5EF4-FFF2-40B4-BE49-F238E27FC236}">
                  <a16:creationId xmlns:a16="http://schemas.microsoft.com/office/drawing/2014/main" id="{E7F676B7-DE6D-E142-B949-CA1D599911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44" y="3360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85" name="Line 56">
              <a:extLst>
                <a:ext uri="{FF2B5EF4-FFF2-40B4-BE49-F238E27FC236}">
                  <a16:creationId xmlns:a16="http://schemas.microsoft.com/office/drawing/2014/main" id="{C70E5FFB-25AC-3346-B7F3-C857D25342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12" y="3360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86" name="Line 57">
              <a:extLst>
                <a:ext uri="{FF2B5EF4-FFF2-40B4-BE49-F238E27FC236}">
                  <a16:creationId xmlns:a16="http://schemas.microsoft.com/office/drawing/2014/main" id="{8C345EF7-40EA-FB46-A4FA-A4D46395B160}"/>
                </a:ext>
              </a:extLst>
            </p:cNvPr>
            <p:cNvSpPr>
              <a:spLocks noChangeShapeType="1"/>
            </p:cNvSpPr>
            <p:nvPr/>
          </p:nvSpPr>
          <p:spPr bwMode="auto">
            <a:xfrm rot="-5400000">
              <a:off x="1856" y="346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87" name="Line 58">
              <a:extLst>
                <a:ext uri="{FF2B5EF4-FFF2-40B4-BE49-F238E27FC236}">
                  <a16:creationId xmlns:a16="http://schemas.microsoft.com/office/drawing/2014/main" id="{C731C330-7AE6-0744-AD24-4E0EA219C33D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 flipV="1">
              <a:off x="2772" y="3460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82988" name="Line 59">
              <a:extLst>
                <a:ext uri="{FF2B5EF4-FFF2-40B4-BE49-F238E27FC236}">
                  <a16:creationId xmlns:a16="http://schemas.microsoft.com/office/drawing/2014/main" id="{41A098DE-4C93-4B4D-A2DF-E79E1D9C466A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 flipV="1">
              <a:off x="3956" y="3464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</p:grpSp>
      <p:sp>
        <p:nvSpPr>
          <p:cNvPr id="60" name="Rectangle 2">
            <a:extLst>
              <a:ext uri="{FF2B5EF4-FFF2-40B4-BE49-F238E27FC236}">
                <a16:creationId xmlns:a16="http://schemas.microsoft.com/office/drawing/2014/main" id="{ADF27D86-AEEB-DE4F-8EDE-C910AE851A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82967" name="Text Box 2">
            <a:extLst>
              <a:ext uri="{FF2B5EF4-FFF2-40B4-BE49-F238E27FC236}">
                <a16:creationId xmlns:a16="http://schemas.microsoft.com/office/drawing/2014/main" id="{8B76AE85-22E9-454F-A358-B820BE2149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9988" y="1463675"/>
            <a:ext cx="81581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Vitesse de réaction maintenue proche de la vitesse optimale en 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	marche adiabatique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9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9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277" grpId="0" autoUpdateAnimBg="0"/>
      <p:bldP spid="139280" grpId="0" autoUpdateAnimBg="0"/>
      <p:bldP spid="139281" grpId="0" autoUpdateAnimBg="0"/>
      <p:bldP spid="139282" grpId="0" autoUpdateAnimBg="0"/>
      <p:bldP spid="139283" grpId="0" autoUpdateAnimBg="0"/>
      <p:bldP spid="139284" grpId="0" autoUpdateAnimBg="0"/>
      <p:bldP spid="139293" grpId="0" autoUpdateAnimBg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2">
            <a:extLst>
              <a:ext uri="{FF2B5EF4-FFF2-40B4-BE49-F238E27FC236}">
                <a16:creationId xmlns:a16="http://schemas.microsoft.com/office/drawing/2014/main" id="{1B446D02-B147-8F45-B046-3527F0CF300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503363"/>
            <a:ext cx="7772400" cy="1143000"/>
          </a:xfrm>
        </p:spPr>
        <p:txBody>
          <a:bodyPr/>
          <a:lstStyle/>
          <a:p>
            <a:pPr marL="812800" indent="-812800" algn="l">
              <a:lnSpc>
                <a:spcPct val="120000"/>
              </a:lnSpc>
            </a:pPr>
            <a:r>
              <a:rPr lang="fr-FR" altLang="fr-FR" sz="2400">
                <a:ea typeface="ＭＳ Ｐゴシック" panose="020B0600070205080204" pitchFamily="34" charset="-128"/>
              </a:rPr>
              <a:t> </a:t>
            </a:r>
            <a:r>
              <a:rPr lang="fr-FR" altLang="fr-FR" sz="2400">
                <a:solidFill>
                  <a:srgbClr val="0099FF"/>
                </a:solidFill>
                <a:ea typeface="ＭＳ Ｐゴシック" panose="020B0600070205080204" pitchFamily="34" charset="-128"/>
              </a:rPr>
              <a:t>335	Réacteur fermé adiabatique   </a:t>
            </a:r>
          </a:p>
        </p:txBody>
      </p:sp>
      <p:sp>
        <p:nvSpPr>
          <p:cNvPr id="83970" name="Text Box 3">
            <a:extLst>
              <a:ext uri="{FF2B5EF4-FFF2-40B4-BE49-F238E27FC236}">
                <a16:creationId xmlns:a16="http://schemas.microsoft.com/office/drawing/2014/main" id="{419C3AC5-61E8-E74E-8535-90DDD71DA1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888" y="2303463"/>
            <a:ext cx="649128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Bilan de matière pour une réaction du 1</a:t>
            </a:r>
            <a:r>
              <a:rPr lang="fr-FR" altLang="fr-FR" sz="2400" b="1" baseline="30000">
                <a:solidFill>
                  <a:srgbClr val="336600"/>
                </a:solidFill>
              </a:rPr>
              <a:t>er</a:t>
            </a:r>
            <a:r>
              <a:rPr lang="fr-FR" altLang="fr-FR" sz="2400" b="1">
                <a:solidFill>
                  <a:srgbClr val="336600"/>
                </a:solidFill>
              </a:rPr>
              <a:t> ordre :  </a:t>
            </a:r>
            <a:endParaRPr lang="fr-FR" altLang="fr-FR" sz="2400" b="1">
              <a:solidFill>
                <a:srgbClr val="CC0000"/>
              </a:solidFill>
            </a:endParaRPr>
          </a:p>
        </p:txBody>
      </p:sp>
      <p:graphicFrame>
        <p:nvGraphicFramePr>
          <p:cNvPr id="83971" name="Object 4">
            <a:extLst>
              <a:ext uri="{FF2B5EF4-FFF2-40B4-BE49-F238E27FC236}">
                <a16:creationId xmlns:a16="http://schemas.microsoft.com/office/drawing/2014/main" id="{6D30405D-D089-CA42-A066-108D4B2AA2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79550" y="2817813"/>
          <a:ext cx="41021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81" name="Equation" r:id="rId3" imgW="94500700" imgH="16675100" progId="Equation.3">
                  <p:embed/>
                </p:oleObj>
              </mc:Choice>
              <mc:Fallback>
                <p:oleObj name="Equation" r:id="rId3" imgW="94500700" imgH="166751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9550" y="2817813"/>
                        <a:ext cx="41021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5">
            <a:extLst>
              <a:ext uri="{FF2B5EF4-FFF2-40B4-BE49-F238E27FC236}">
                <a16:creationId xmlns:a16="http://schemas.microsoft.com/office/drawing/2014/main" id="{2363F48F-976F-1042-BD63-FE61C508D243}"/>
              </a:ext>
            </a:extLst>
          </p:cNvPr>
          <p:cNvGrpSpPr>
            <a:grpSpLocks/>
          </p:cNvGrpSpPr>
          <p:nvPr/>
        </p:nvGrpSpPr>
        <p:grpSpPr bwMode="auto">
          <a:xfrm>
            <a:off x="565150" y="3660775"/>
            <a:ext cx="5092700" cy="1058863"/>
            <a:chOff x="356" y="2495"/>
            <a:chExt cx="3208" cy="667"/>
          </a:xfrm>
        </p:grpSpPr>
        <p:sp>
          <p:nvSpPr>
            <p:cNvPr id="83975" name="Rectangle 6">
              <a:extLst>
                <a:ext uri="{FF2B5EF4-FFF2-40B4-BE49-F238E27FC236}">
                  <a16:creationId xmlns:a16="http://schemas.microsoft.com/office/drawing/2014/main" id="{D98598F9-DA76-5248-8C4E-B939949A12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" y="2495"/>
              <a:ext cx="158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>
                  <a:solidFill>
                    <a:srgbClr val="336600"/>
                  </a:solidFill>
                </a:rPr>
                <a:t>Bilan enthalpique </a:t>
              </a:r>
            </a:p>
          </p:txBody>
        </p:sp>
        <p:sp>
          <p:nvSpPr>
            <p:cNvPr id="83976" name="Text Box 7">
              <a:extLst>
                <a:ext uri="{FF2B5EF4-FFF2-40B4-BE49-F238E27FC236}">
                  <a16:creationId xmlns:a16="http://schemas.microsoft.com/office/drawing/2014/main" id="{D4E0F662-EC9B-8147-ACCF-5CDB672F4A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4" y="2874"/>
              <a:ext cx="274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S</a:t>
              </a:r>
              <a:r>
                <a:rPr lang="fr-FR" altLang="fr-FR" sz="2400"/>
                <a:t>  -  T</a:t>
              </a:r>
              <a:r>
                <a:rPr lang="fr-FR" altLang="fr-FR" sz="2400" baseline="-25000"/>
                <a:t>E</a:t>
              </a:r>
              <a:r>
                <a:rPr lang="fr-FR" altLang="fr-FR" sz="2400"/>
                <a:t>     =   J X</a:t>
              </a:r>
              <a:r>
                <a:rPr lang="fr-FR" altLang="fr-FR" sz="2400" baseline="-25000"/>
                <a:t>A</a:t>
              </a:r>
              <a:r>
                <a:rPr lang="fr-FR" altLang="fr-FR" sz="2400"/>
                <a:t> 		[30]</a:t>
              </a:r>
            </a:p>
          </p:txBody>
        </p:sp>
      </p:grpSp>
      <p:graphicFrame>
        <p:nvGraphicFramePr>
          <p:cNvPr id="140296" name="Object 8">
            <a:extLst>
              <a:ext uri="{FF2B5EF4-FFF2-40B4-BE49-F238E27FC236}">
                <a16:creationId xmlns:a16="http://schemas.microsoft.com/office/drawing/2014/main" id="{B353A019-B705-0F4D-A523-6F6EF0FD5EF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87450" y="4900613"/>
          <a:ext cx="57277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82" name="Equation" r:id="rId5" imgW="131953000" imgH="21361400" progId="Equation.3">
                  <p:embed/>
                </p:oleObj>
              </mc:Choice>
              <mc:Fallback>
                <p:oleObj name="Equation" r:id="rId5" imgW="131953000" imgH="213614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4900613"/>
                        <a:ext cx="57277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053FF28C-E1CB-7842-BA48-F9C26DC232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514350" indent="-514350" algn="l">
              <a:buFontTx/>
              <a:buAutoNum type="arabicPlain" startAt="33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Réacteurs idéaux en </a:t>
            </a:r>
          </a:p>
          <a:p>
            <a:pPr algn="l"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	fonctionnement adiabatique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>
            <a:extLst>
              <a:ext uri="{FF2B5EF4-FFF2-40B4-BE49-F238E27FC236}">
                <a16:creationId xmlns:a16="http://schemas.microsoft.com/office/drawing/2014/main" id="{85A2DB56-06F9-E74C-972E-976CF750685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606550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341	Introduction  </a:t>
            </a:r>
            <a:r>
              <a:rPr lang="fr-FR" altLang="fr-FR" sz="32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  <p:sp>
        <p:nvSpPr>
          <p:cNvPr id="84994" name="Text Box 3">
            <a:extLst>
              <a:ext uri="{FF2B5EF4-FFF2-40B4-BE49-F238E27FC236}">
                <a16:creationId xmlns:a16="http://schemas.microsoft.com/office/drawing/2014/main" id="{7B70A569-7C05-B649-837C-E5331B9EB0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725" y="2757488"/>
            <a:ext cx="287655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Réactions exothermiques </a:t>
            </a:r>
          </a:p>
        </p:txBody>
      </p:sp>
      <p:graphicFrame>
        <p:nvGraphicFramePr>
          <p:cNvPr id="141316" name="Object 4">
            <a:extLst>
              <a:ext uri="{FF2B5EF4-FFF2-40B4-BE49-F238E27FC236}">
                <a16:creationId xmlns:a16="http://schemas.microsoft.com/office/drawing/2014/main" id="{02AEC148-030F-834A-84E8-8D83ED1B06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8300" y="3492500"/>
          <a:ext cx="7988300" cy="728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2" name="Equation" r:id="rId3" imgW="182880000" imgH="16649700" progId="Equation.3">
                  <p:embed/>
                </p:oleObj>
              </mc:Choice>
              <mc:Fallback>
                <p:oleObj name="Equation" r:id="rId3" imgW="182880000" imgH="166497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8300" y="3492500"/>
                        <a:ext cx="7988300" cy="728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1317" name="Text Box 5">
            <a:extLst>
              <a:ext uri="{FF2B5EF4-FFF2-40B4-BE49-F238E27FC236}">
                <a16:creationId xmlns:a16="http://schemas.microsoft.com/office/drawing/2014/main" id="{397DC2EF-836B-234D-A294-DF5001D5F9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725" y="4324350"/>
            <a:ext cx="5289550" cy="446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>
                <a:sym typeface="Symbol" pitchFamily="2" charset="2"/>
              </a:rPr>
              <a:t> Augmentation locale de la vitesse de réaction </a:t>
            </a:r>
          </a:p>
        </p:txBody>
      </p:sp>
      <p:sp>
        <p:nvSpPr>
          <p:cNvPr id="141318" name="Rectangle 6">
            <a:extLst>
              <a:ext uri="{FF2B5EF4-FFF2-40B4-BE49-F238E27FC236}">
                <a16:creationId xmlns:a16="http://schemas.microsoft.com/office/drawing/2014/main" id="{37ADBB61-4D73-C74F-98E9-CF6C0609A7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888" y="4986338"/>
            <a:ext cx="4730750" cy="51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>
                <a:sym typeface="Symbol" pitchFamily="2" charset="2"/>
              </a:rPr>
              <a:t> Augmentation de la température 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9198A85D-41A4-574A-B297-1F5D164AF9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04AB74A4-1B74-3148-8936-A2973B0CB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4425" y="303213"/>
            <a:ext cx="6740525" cy="6269037"/>
          </a:xfrm>
          <a:prstGeom prst="irregularSeal1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solidFill>
                  <a:srgbClr val="CC0000"/>
                </a:solidFill>
              </a:rPr>
              <a:t>Accélération </a:t>
            </a:r>
          </a:p>
          <a:p>
            <a:pPr algn="ctr">
              <a:lnSpc>
                <a:spcPct val="125000"/>
              </a:lnSpc>
              <a:spcBef>
                <a:spcPct val="0"/>
              </a:spcBef>
            </a:pPr>
            <a:r>
              <a:rPr lang="fr-FR" altLang="fr-FR" sz="3600" b="1">
                <a:solidFill>
                  <a:srgbClr val="CC0000"/>
                </a:solidFill>
              </a:rPr>
              <a:t>Emballement </a:t>
            </a:r>
          </a:p>
          <a:p>
            <a:pPr algn="ctr">
              <a:lnSpc>
                <a:spcPct val="125000"/>
              </a:lnSpc>
              <a:spcBef>
                <a:spcPct val="0"/>
              </a:spcBef>
            </a:pPr>
            <a:r>
              <a:rPr lang="fr-FR" altLang="fr-FR" sz="5400" b="1">
                <a:solidFill>
                  <a:srgbClr val="CC0000"/>
                </a:solidFill>
              </a:rPr>
              <a:t>Explosion </a:t>
            </a:r>
            <a:endParaRPr lang="fr-FR" altLang="fr-FR" sz="5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1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1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317" grpId="0" autoUpdateAnimBg="0"/>
      <p:bldP spid="141318" grpId="0" autoUpdateAnimBg="0"/>
      <p:bldP spid="9" grpId="0" animBg="1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5" name="Group 1026">
            <a:extLst>
              <a:ext uri="{FF2B5EF4-FFF2-40B4-BE49-F238E27FC236}">
                <a16:creationId xmlns:a16="http://schemas.microsoft.com/office/drawing/2014/main" id="{8D8AC83B-5B76-BC40-BB70-F6E5A9954BA2}"/>
              </a:ext>
            </a:extLst>
          </p:cNvPr>
          <p:cNvGrpSpPr>
            <a:grpSpLocks/>
          </p:cNvGrpSpPr>
          <p:nvPr/>
        </p:nvGrpSpPr>
        <p:grpSpPr bwMode="auto">
          <a:xfrm>
            <a:off x="592138" y="1730375"/>
            <a:ext cx="5721350" cy="785813"/>
            <a:chOff x="265" y="1547"/>
            <a:chExt cx="3604" cy="495"/>
          </a:xfrm>
        </p:grpSpPr>
        <p:sp>
          <p:nvSpPr>
            <p:cNvPr id="11270" name="Text Box 1027">
              <a:extLst>
                <a:ext uri="{FF2B5EF4-FFF2-40B4-BE49-F238E27FC236}">
                  <a16:creationId xmlns:a16="http://schemas.microsoft.com/office/drawing/2014/main" id="{58B6639F-7A41-C340-B1EC-6EC16C50DD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" y="1670"/>
              <a:ext cx="360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Réaction de type:   		A  	 	B</a:t>
              </a:r>
            </a:p>
          </p:txBody>
        </p:sp>
        <p:sp>
          <p:nvSpPr>
            <p:cNvPr id="11271" name="Line 1028">
              <a:extLst>
                <a:ext uri="{FF2B5EF4-FFF2-40B4-BE49-F238E27FC236}">
                  <a16:creationId xmlns:a16="http://schemas.microsoft.com/office/drawing/2014/main" id="{BA7776E3-2203-2146-BEC5-0D6889F481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4" y="1791"/>
              <a:ext cx="5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72" name="Line 1029">
              <a:extLst>
                <a:ext uri="{FF2B5EF4-FFF2-40B4-BE49-F238E27FC236}">
                  <a16:creationId xmlns:a16="http://schemas.microsoft.com/office/drawing/2014/main" id="{72B2D5A8-FEC7-2241-BE15-5231C89BA4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010" y="1854"/>
              <a:ext cx="5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73" name="Text Box 1030">
              <a:extLst>
                <a:ext uri="{FF2B5EF4-FFF2-40B4-BE49-F238E27FC236}">
                  <a16:creationId xmlns:a16="http://schemas.microsoft.com/office/drawing/2014/main" id="{0290D2EE-CF93-8D4B-B0E9-1034BEB10E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9" y="1547"/>
              <a:ext cx="2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1800"/>
                <a:t>k</a:t>
              </a:r>
              <a:r>
                <a:rPr lang="fr-FR" altLang="fr-FR" sz="1800" baseline="-25000"/>
                <a:t>1</a:t>
              </a:r>
              <a:r>
                <a:rPr lang="fr-FR" altLang="fr-FR" sz="1800"/>
                <a:t> </a:t>
              </a:r>
            </a:p>
          </p:txBody>
        </p:sp>
        <p:sp>
          <p:nvSpPr>
            <p:cNvPr id="11274" name="Text Box 1031">
              <a:extLst>
                <a:ext uri="{FF2B5EF4-FFF2-40B4-BE49-F238E27FC236}">
                  <a16:creationId xmlns:a16="http://schemas.microsoft.com/office/drawing/2014/main" id="{7761D3E7-5DC4-D44D-9F8B-EDD60AF368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9" y="1811"/>
              <a:ext cx="2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1800"/>
                <a:t>k</a:t>
              </a:r>
              <a:r>
                <a:rPr lang="fr-FR" altLang="fr-FR" sz="1800" baseline="-25000"/>
                <a:t>2</a:t>
              </a:r>
              <a:r>
                <a:rPr lang="fr-FR" altLang="fr-FR" sz="1800"/>
                <a:t> </a:t>
              </a:r>
            </a:p>
          </p:txBody>
        </p:sp>
      </p:grpSp>
      <p:graphicFrame>
        <p:nvGraphicFramePr>
          <p:cNvPr id="11266" name="Object 1032">
            <a:extLst>
              <a:ext uri="{FF2B5EF4-FFF2-40B4-BE49-F238E27FC236}">
                <a16:creationId xmlns:a16="http://schemas.microsoft.com/office/drawing/2014/main" id="{637A6757-36E5-674B-91A9-B8B6DFD266D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0250" y="2673350"/>
          <a:ext cx="7113588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9" name="Équation" r:id="rId3" imgW="163842700" imgH="22821900" progId="Equation.3">
                  <p:embed/>
                </p:oleObj>
              </mc:Choice>
              <mc:Fallback>
                <p:oleObj name="Équation" r:id="rId3" imgW="163842700" imgH="22821900" progId="Equation.3">
                  <p:embed/>
                  <p:pic>
                    <p:nvPicPr>
                      <p:cNvPr id="0" name="Object 10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0250" y="2673350"/>
                        <a:ext cx="7113588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7599" name="Object 1039">
            <a:extLst>
              <a:ext uri="{FF2B5EF4-FFF2-40B4-BE49-F238E27FC236}">
                <a16:creationId xmlns:a16="http://schemas.microsoft.com/office/drawing/2014/main" id="{E0FD7B85-F54B-BA48-9F06-C79D19D2FA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78175" y="3754438"/>
          <a:ext cx="21844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0" name="Équation" r:id="rId5" imgW="50317400" imgH="21069300" progId="Equation.3">
                  <p:embed/>
                </p:oleObj>
              </mc:Choice>
              <mc:Fallback>
                <p:oleObj name="Équation" r:id="rId5" imgW="50317400" imgH="21069300" progId="Equation.3">
                  <p:embed/>
                  <p:pic>
                    <p:nvPicPr>
                      <p:cNvPr id="0" name="Object 103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8175" y="3754438"/>
                        <a:ext cx="21844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600" name="Text Box 1040">
            <a:extLst>
              <a:ext uri="{FF2B5EF4-FFF2-40B4-BE49-F238E27FC236}">
                <a16:creationId xmlns:a16="http://schemas.microsoft.com/office/drawing/2014/main" id="{7CD89C08-7FCF-1947-BC69-7D7B69B500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5163" y="5099050"/>
            <a:ext cx="6553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</a:rPr>
              <a:t>Réaction endothermique : </a:t>
            </a:r>
            <a:r>
              <a:rPr lang="fr-FR" altLang="fr-FR" sz="2400">
                <a:solidFill>
                  <a:srgbClr val="0099FF"/>
                </a:solidFill>
              </a:rPr>
              <a:t>	</a:t>
            </a:r>
            <a:r>
              <a:rPr lang="fr-FR" altLang="fr-FR" sz="2400"/>
              <a:t>T</a:t>
            </a:r>
            <a:r>
              <a:rPr lang="fr-FR" altLang="fr-FR" sz="2400">
                <a:sym typeface="Symbol" pitchFamily="2" charset="2"/>
              </a:rPr>
              <a:t>    </a:t>
            </a:r>
            <a:r>
              <a:rPr lang="fr-FR" altLang="fr-FR" sz="2400"/>
              <a:t>K</a:t>
            </a:r>
            <a:r>
              <a:rPr lang="fr-FR" altLang="fr-FR" sz="2400" baseline="-25000"/>
              <a:t>c</a:t>
            </a:r>
            <a:r>
              <a:rPr lang="fr-FR" altLang="fr-FR" sz="2400">
                <a:sym typeface="Symbol" pitchFamily="2" charset="2"/>
              </a:rPr>
              <a:t> et X</a:t>
            </a:r>
            <a:r>
              <a:rPr lang="fr-FR" altLang="fr-FR" sz="2400" baseline="-25000"/>
              <a:t>Ae</a:t>
            </a:r>
            <a:r>
              <a:rPr lang="fr-FR" altLang="fr-FR" sz="2400">
                <a:sym typeface="Symbol" pitchFamily="2" charset="2"/>
              </a:rPr>
              <a:t> 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sym typeface="Symbol" pitchFamily="2" charset="2"/>
              </a:rPr>
              <a:t>(</a:t>
            </a:r>
            <a:r>
              <a:rPr lang="en-US" altLang="fr-FR" sz="2400" i="1">
                <a:solidFill>
                  <a:srgbClr val="7030A0"/>
                </a:solidFill>
                <a:sym typeface="Symbol" pitchFamily="2" charset="2"/>
              </a:rPr>
              <a:t>endothermic reaction</a:t>
            </a:r>
            <a:r>
              <a:rPr lang="fr-FR" altLang="fr-FR" sz="2400">
                <a:sym typeface="Symbol" pitchFamily="2" charset="2"/>
              </a:rPr>
              <a:t>)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8A4DED5E-93A0-9D49-B9FA-CA6CF2AB19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600" grpId="0" autoUpdateAnimBg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2">
            <a:extLst>
              <a:ext uri="{FF2B5EF4-FFF2-40B4-BE49-F238E27FC236}">
                <a16:creationId xmlns:a16="http://schemas.microsoft.com/office/drawing/2014/main" id="{EAAACC7D-E0CC-984C-B57D-AEFBE906C81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803400"/>
            <a:ext cx="7772400" cy="1143000"/>
          </a:xfrm>
        </p:spPr>
        <p:txBody>
          <a:bodyPr/>
          <a:lstStyle/>
          <a:p>
            <a:pPr marL="812800" indent="-812800" algn="l">
              <a:lnSpc>
                <a:spcPct val="120000"/>
              </a:lnSpc>
            </a:pP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 342	Critères de stabilité d'un réacteur fermé   </a:t>
            </a:r>
          </a:p>
        </p:txBody>
      </p:sp>
      <p:sp>
        <p:nvSpPr>
          <p:cNvPr id="86018" name="Text Box 3">
            <a:extLst>
              <a:ext uri="{FF2B5EF4-FFF2-40B4-BE49-F238E27FC236}">
                <a16:creationId xmlns:a16="http://schemas.microsoft.com/office/drawing/2014/main" id="{A4EDE839-DF7A-9B47-A10C-B27ECEB2B8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888" y="2603500"/>
            <a:ext cx="23526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Bilan de matière </a:t>
            </a:r>
            <a:endParaRPr lang="fr-FR" altLang="fr-FR" sz="2400" b="1">
              <a:solidFill>
                <a:srgbClr val="CC0000"/>
              </a:solidFill>
            </a:endParaRPr>
          </a:p>
        </p:txBody>
      </p:sp>
      <p:graphicFrame>
        <p:nvGraphicFramePr>
          <p:cNvPr id="142340" name="Object 4">
            <a:extLst>
              <a:ext uri="{FF2B5EF4-FFF2-40B4-BE49-F238E27FC236}">
                <a16:creationId xmlns:a16="http://schemas.microsoft.com/office/drawing/2014/main" id="{EF86B27F-A0DD-2245-A798-1BE3A0FBCF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90663" y="3141663"/>
          <a:ext cx="50927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36" name="Equation" r:id="rId3" imgW="117322600" imgH="19900900" progId="Equation.3">
                  <p:embed/>
                </p:oleObj>
              </mc:Choice>
              <mc:Fallback>
                <p:oleObj name="Equation" r:id="rId3" imgW="117322600" imgH="199009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0663" y="3141663"/>
                        <a:ext cx="5092700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5">
            <a:extLst>
              <a:ext uri="{FF2B5EF4-FFF2-40B4-BE49-F238E27FC236}">
                <a16:creationId xmlns:a16="http://schemas.microsoft.com/office/drawing/2014/main" id="{37FAF381-B7E5-F343-8FA7-1F2D2FFE412F}"/>
              </a:ext>
            </a:extLst>
          </p:cNvPr>
          <p:cNvGrpSpPr>
            <a:grpSpLocks/>
          </p:cNvGrpSpPr>
          <p:nvPr/>
        </p:nvGrpSpPr>
        <p:grpSpPr bwMode="auto">
          <a:xfrm>
            <a:off x="565150" y="3960813"/>
            <a:ext cx="8477250" cy="1579562"/>
            <a:chOff x="356" y="2495"/>
            <a:chExt cx="5340" cy="995"/>
          </a:xfrm>
        </p:grpSpPr>
        <p:sp>
          <p:nvSpPr>
            <p:cNvPr id="86026" name="Rectangle 6">
              <a:extLst>
                <a:ext uri="{FF2B5EF4-FFF2-40B4-BE49-F238E27FC236}">
                  <a16:creationId xmlns:a16="http://schemas.microsoft.com/office/drawing/2014/main" id="{59E11A5F-44CB-D242-97B8-993DE25AAA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" y="2495"/>
              <a:ext cx="534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>
                  <a:solidFill>
                    <a:srgbClr val="336600"/>
                  </a:solidFill>
                </a:rPr>
                <a:t>Bilan thermique (hors échauffement de l'enveloppe du réacteur) </a:t>
              </a:r>
            </a:p>
          </p:txBody>
        </p:sp>
        <p:graphicFrame>
          <p:nvGraphicFramePr>
            <p:cNvPr id="86027" name="Object 7">
              <a:extLst>
                <a:ext uri="{FF2B5EF4-FFF2-40B4-BE49-F238E27FC236}">
                  <a16:creationId xmlns:a16="http://schemas.microsoft.com/office/drawing/2014/main" id="{B8F45E4A-CB6E-284B-B785-1D2B2CFD9A5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43" y="2890"/>
            <a:ext cx="4160" cy="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6037" name="Equation" r:id="rId5" imgW="152133300" imgH="21945600" progId="Equation.3">
                    <p:embed/>
                  </p:oleObj>
                </mc:Choice>
                <mc:Fallback>
                  <p:oleObj name="Equation" r:id="rId5" imgW="152133300" imgH="21945600" progId="Equation.3">
                    <p:embed/>
                    <p:pic>
                      <p:nvPicPr>
                        <p:cNvPr id="0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43" y="2890"/>
                          <a:ext cx="4160" cy="6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2" name="Rectangle 2">
            <a:extLst>
              <a:ext uri="{FF2B5EF4-FFF2-40B4-BE49-F238E27FC236}">
                <a16:creationId xmlns:a16="http://schemas.microsoft.com/office/drawing/2014/main" id="{8D50D7B0-00B5-CD4F-8E83-D40BCE2D29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  <p:grpSp>
        <p:nvGrpSpPr>
          <p:cNvPr id="13" name="Group 8">
            <a:extLst>
              <a:ext uri="{FF2B5EF4-FFF2-40B4-BE49-F238E27FC236}">
                <a16:creationId xmlns:a16="http://schemas.microsoft.com/office/drawing/2014/main" id="{2B47134B-D176-004D-8F20-85AE093825C6}"/>
              </a:ext>
            </a:extLst>
          </p:cNvPr>
          <p:cNvGrpSpPr>
            <a:grpSpLocks/>
          </p:cNvGrpSpPr>
          <p:nvPr/>
        </p:nvGrpSpPr>
        <p:grpSpPr bwMode="auto">
          <a:xfrm>
            <a:off x="2598738" y="2235200"/>
            <a:ext cx="5645150" cy="1800225"/>
            <a:chOff x="1637" y="1408"/>
            <a:chExt cx="3556" cy="1134"/>
          </a:xfrm>
        </p:grpSpPr>
        <p:sp>
          <p:nvSpPr>
            <p:cNvPr id="86023" name="AutoShape 9">
              <a:extLst>
                <a:ext uri="{FF2B5EF4-FFF2-40B4-BE49-F238E27FC236}">
                  <a16:creationId xmlns:a16="http://schemas.microsoft.com/office/drawing/2014/main" id="{6EDD9363-365C-9343-BE80-C0B59F8E50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7" y="1408"/>
              <a:ext cx="3556" cy="1134"/>
            </a:xfrm>
            <a:prstGeom prst="flowChartAlternateProcess">
              <a:avLst/>
            </a:prstGeom>
            <a:solidFill>
              <a:schemeClr val="bg1"/>
            </a:solidFill>
            <a:ln w="127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graphicFrame>
          <p:nvGraphicFramePr>
            <p:cNvPr id="86024" name="Object 10">
              <a:extLst>
                <a:ext uri="{FF2B5EF4-FFF2-40B4-BE49-F238E27FC236}">
                  <a16:creationId xmlns:a16="http://schemas.microsoft.com/office/drawing/2014/main" id="{DF087FEA-F641-E64C-B711-ED46DC35D7D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822" y="1749"/>
            <a:ext cx="1240" cy="45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6038" name="Equation" r:id="rId7" imgW="45351700" imgH="16675100" progId="Equation.3">
                    <p:embed/>
                  </p:oleObj>
                </mc:Choice>
                <mc:Fallback>
                  <p:oleObj name="Equation" r:id="rId7" imgW="45351700" imgH="166751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22" y="1749"/>
                          <a:ext cx="1240" cy="45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6025" name="Object 11">
              <a:extLst>
                <a:ext uri="{FF2B5EF4-FFF2-40B4-BE49-F238E27FC236}">
                  <a16:creationId xmlns:a16="http://schemas.microsoft.com/office/drawing/2014/main" id="{98B66CCA-6D78-0D47-BA47-C1680F2FCF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89" y="1743"/>
            <a:ext cx="1424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6039" name="Equation" r:id="rId9" imgW="52082700" imgH="18135600" progId="Equation.3">
                    <p:embed/>
                  </p:oleObj>
                </mc:Choice>
                <mc:Fallback>
                  <p:oleObj name="Equation" r:id="rId9" imgW="52082700" imgH="181356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89" y="1743"/>
                          <a:ext cx="1424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Line 2">
            <a:extLst>
              <a:ext uri="{FF2B5EF4-FFF2-40B4-BE49-F238E27FC236}">
                <a16:creationId xmlns:a16="http://schemas.microsoft.com/office/drawing/2014/main" id="{F13569DD-9D2E-5F42-8FC7-5B096BC523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887538" y="2162175"/>
            <a:ext cx="0" cy="38179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87042" name="Line 3">
            <a:extLst>
              <a:ext uri="{FF2B5EF4-FFF2-40B4-BE49-F238E27FC236}">
                <a16:creationId xmlns:a16="http://schemas.microsoft.com/office/drawing/2014/main" id="{5F320BF3-76D1-674B-AC01-BA929837A957}"/>
              </a:ext>
            </a:extLst>
          </p:cNvPr>
          <p:cNvSpPr>
            <a:spLocks noChangeShapeType="1"/>
          </p:cNvSpPr>
          <p:nvPr/>
        </p:nvSpPr>
        <p:spPr bwMode="auto">
          <a:xfrm>
            <a:off x="1611313" y="5616575"/>
            <a:ext cx="64293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87043" name="Text Box 4">
            <a:extLst>
              <a:ext uri="{FF2B5EF4-FFF2-40B4-BE49-F238E27FC236}">
                <a16:creationId xmlns:a16="http://schemas.microsoft.com/office/drawing/2014/main" id="{6445ED84-4C45-0C45-A286-F42554493C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850" y="1384300"/>
            <a:ext cx="8061325" cy="982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lnSpc>
                <a:spcPct val="125000"/>
              </a:lnSpc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Evolution spontanée de la température dans un réacteur fermé</a:t>
            </a:r>
          </a:p>
          <a:p>
            <a:pPr algn="ctr">
              <a:lnSpc>
                <a:spcPct val="125000"/>
              </a:lnSpc>
              <a:spcBef>
                <a:spcPct val="0"/>
              </a:spcBef>
            </a:pPr>
            <a:r>
              <a:rPr lang="fr-FR" altLang="fr-FR" sz="2400">
                <a:solidFill>
                  <a:srgbClr val="CC0000"/>
                </a:solidFill>
              </a:rPr>
              <a:t>(réaction exothermique) </a:t>
            </a:r>
          </a:p>
        </p:txBody>
      </p:sp>
      <p:sp>
        <p:nvSpPr>
          <p:cNvPr id="87044" name="Text Box 5">
            <a:extLst>
              <a:ext uri="{FF2B5EF4-FFF2-40B4-BE49-F238E27FC236}">
                <a16:creationId xmlns:a16="http://schemas.microsoft.com/office/drawing/2014/main" id="{296F71B8-4CD0-9648-A7B6-7F3E7DB350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4550" y="2011363"/>
            <a:ext cx="3365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/>
              <a:t>T</a:t>
            </a:r>
          </a:p>
        </p:txBody>
      </p:sp>
      <p:sp>
        <p:nvSpPr>
          <p:cNvPr id="87045" name="Text Box 6">
            <a:extLst>
              <a:ext uri="{FF2B5EF4-FFF2-40B4-BE49-F238E27FC236}">
                <a16:creationId xmlns:a16="http://schemas.microsoft.com/office/drawing/2014/main" id="{C8AB1080-F8BB-0842-9756-6DE5BBC30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6663" y="4957763"/>
            <a:ext cx="2921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/>
              <a:t>t</a:t>
            </a:r>
          </a:p>
        </p:txBody>
      </p:sp>
      <p:sp>
        <p:nvSpPr>
          <p:cNvPr id="87046" name="Line 7">
            <a:extLst>
              <a:ext uri="{FF2B5EF4-FFF2-40B4-BE49-F238E27FC236}">
                <a16:creationId xmlns:a16="http://schemas.microsoft.com/office/drawing/2014/main" id="{F9144504-D0A5-AC47-AFED-88322EDB1280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7538" y="5138738"/>
            <a:ext cx="6181725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87047" name="Text Box 8">
            <a:extLst>
              <a:ext uri="{FF2B5EF4-FFF2-40B4-BE49-F238E27FC236}">
                <a16:creationId xmlns:a16="http://schemas.microsoft.com/office/drawing/2014/main" id="{2709259B-835C-C744-801F-675B3937F4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8900" y="4829175"/>
            <a:ext cx="422275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T</a:t>
            </a:r>
            <a:r>
              <a:rPr lang="fr-FR" altLang="fr-FR" sz="2000" baseline="-25000"/>
              <a:t>p</a:t>
            </a:r>
            <a:endParaRPr lang="fr-FR" altLang="fr-FR" sz="2000"/>
          </a:p>
        </p:txBody>
      </p:sp>
      <p:sp>
        <p:nvSpPr>
          <p:cNvPr id="87048" name="Text Box 9">
            <a:extLst>
              <a:ext uri="{FF2B5EF4-FFF2-40B4-BE49-F238E27FC236}">
                <a16:creationId xmlns:a16="http://schemas.microsoft.com/office/drawing/2014/main" id="{958024AB-0C2C-1748-B027-10A1864CBA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5725" y="4443413"/>
            <a:ext cx="509588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T</a:t>
            </a:r>
            <a:r>
              <a:rPr lang="fr-FR" altLang="fr-FR" sz="2000" baseline="-25000"/>
              <a:t>E</a:t>
            </a:r>
            <a:endParaRPr lang="fr-FR" altLang="fr-FR" sz="2000"/>
          </a:p>
        </p:txBody>
      </p:sp>
      <p:sp>
        <p:nvSpPr>
          <p:cNvPr id="87049" name="Freeform 10">
            <a:extLst>
              <a:ext uri="{FF2B5EF4-FFF2-40B4-BE49-F238E27FC236}">
                <a16:creationId xmlns:a16="http://schemas.microsoft.com/office/drawing/2014/main" id="{06A2BC2F-B185-6E45-B124-476D1EDCB171}"/>
              </a:ext>
            </a:extLst>
          </p:cNvPr>
          <p:cNvSpPr>
            <a:spLocks/>
          </p:cNvSpPr>
          <p:nvPr/>
        </p:nvSpPr>
        <p:spPr bwMode="auto">
          <a:xfrm>
            <a:off x="1901825" y="2767013"/>
            <a:ext cx="6502400" cy="2327275"/>
          </a:xfrm>
          <a:custGeom>
            <a:avLst/>
            <a:gdLst>
              <a:gd name="T0" fmla="*/ 0 w 4096"/>
              <a:gd name="T1" fmla="*/ 2147483646 h 1466"/>
              <a:gd name="T2" fmla="*/ 2147483646 w 4096"/>
              <a:gd name="T3" fmla="*/ 2147483646 h 1466"/>
              <a:gd name="T4" fmla="*/ 2147483646 w 4096"/>
              <a:gd name="T5" fmla="*/ 2147483646 h 1466"/>
              <a:gd name="T6" fmla="*/ 2147483646 w 4096"/>
              <a:gd name="T7" fmla="*/ 2147483646 h 1466"/>
              <a:gd name="T8" fmla="*/ 2147483646 w 4096"/>
              <a:gd name="T9" fmla="*/ 2147483646 h 1466"/>
              <a:gd name="T10" fmla="*/ 2147483646 w 4096"/>
              <a:gd name="T11" fmla="*/ 2147483646 h 1466"/>
              <a:gd name="T12" fmla="*/ 2147483646 w 4096"/>
              <a:gd name="T13" fmla="*/ 2147483646 h 1466"/>
              <a:gd name="T14" fmla="*/ 2147483646 w 4096"/>
              <a:gd name="T15" fmla="*/ 2147483646 h 1466"/>
              <a:gd name="T16" fmla="*/ 2147483646 w 4096"/>
              <a:gd name="T17" fmla="*/ 2147483646 h 1466"/>
              <a:gd name="T18" fmla="*/ 2147483646 w 4096"/>
              <a:gd name="T19" fmla="*/ 2147483646 h 1466"/>
              <a:gd name="T20" fmla="*/ 2147483646 w 4096"/>
              <a:gd name="T21" fmla="*/ 2147483646 h 1466"/>
              <a:gd name="T22" fmla="*/ 2147483646 w 4096"/>
              <a:gd name="T23" fmla="*/ 2147483646 h 1466"/>
              <a:gd name="T24" fmla="*/ 2147483646 w 4096"/>
              <a:gd name="T25" fmla="*/ 2147483646 h 1466"/>
              <a:gd name="T26" fmla="*/ 2147483646 w 4096"/>
              <a:gd name="T27" fmla="*/ 2147483646 h 1466"/>
              <a:gd name="T28" fmla="*/ 2147483646 w 4096"/>
              <a:gd name="T29" fmla="*/ 2147483646 h 1466"/>
              <a:gd name="T30" fmla="*/ 2147483646 w 4096"/>
              <a:gd name="T31" fmla="*/ 2147483646 h 1466"/>
              <a:gd name="T32" fmla="*/ 2147483646 w 4096"/>
              <a:gd name="T33" fmla="*/ 2147483646 h 1466"/>
              <a:gd name="T34" fmla="*/ 2147483646 w 4096"/>
              <a:gd name="T35" fmla="*/ 2147483646 h 1466"/>
              <a:gd name="T36" fmla="*/ 2147483646 w 4096"/>
              <a:gd name="T37" fmla="*/ 2147483646 h 1466"/>
              <a:gd name="T38" fmla="*/ 2147483646 w 4096"/>
              <a:gd name="T39" fmla="*/ 2147483646 h 146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w 4096"/>
              <a:gd name="T61" fmla="*/ 0 h 1466"/>
              <a:gd name="T62" fmla="*/ 4096 w 4096"/>
              <a:gd name="T63" fmla="*/ 1466 h 146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T60" t="T61" r="T62" b="T63"/>
            <a:pathLst>
              <a:path w="4096" h="1466">
                <a:moveTo>
                  <a:pt x="0" y="1238"/>
                </a:moveTo>
                <a:cubicBezTo>
                  <a:pt x="36" y="1226"/>
                  <a:pt x="73" y="1215"/>
                  <a:pt x="119" y="1183"/>
                </a:cubicBezTo>
                <a:cubicBezTo>
                  <a:pt x="165" y="1151"/>
                  <a:pt x="236" y="1096"/>
                  <a:pt x="274" y="1046"/>
                </a:cubicBezTo>
                <a:cubicBezTo>
                  <a:pt x="312" y="996"/>
                  <a:pt x="318" y="968"/>
                  <a:pt x="347" y="881"/>
                </a:cubicBezTo>
                <a:cubicBezTo>
                  <a:pt x="376" y="794"/>
                  <a:pt x="415" y="626"/>
                  <a:pt x="448" y="524"/>
                </a:cubicBezTo>
                <a:cubicBezTo>
                  <a:pt x="481" y="422"/>
                  <a:pt x="507" y="341"/>
                  <a:pt x="548" y="268"/>
                </a:cubicBezTo>
                <a:cubicBezTo>
                  <a:pt x="589" y="195"/>
                  <a:pt x="651" y="128"/>
                  <a:pt x="695" y="86"/>
                </a:cubicBezTo>
                <a:cubicBezTo>
                  <a:pt x="739" y="44"/>
                  <a:pt x="770" y="18"/>
                  <a:pt x="813" y="12"/>
                </a:cubicBezTo>
                <a:cubicBezTo>
                  <a:pt x="856" y="6"/>
                  <a:pt x="893" y="0"/>
                  <a:pt x="951" y="49"/>
                </a:cubicBezTo>
                <a:cubicBezTo>
                  <a:pt x="1009" y="98"/>
                  <a:pt x="1091" y="229"/>
                  <a:pt x="1161" y="305"/>
                </a:cubicBezTo>
                <a:cubicBezTo>
                  <a:pt x="1231" y="381"/>
                  <a:pt x="1303" y="441"/>
                  <a:pt x="1371" y="506"/>
                </a:cubicBezTo>
                <a:cubicBezTo>
                  <a:pt x="1439" y="571"/>
                  <a:pt x="1500" y="643"/>
                  <a:pt x="1572" y="698"/>
                </a:cubicBezTo>
                <a:cubicBezTo>
                  <a:pt x="1644" y="753"/>
                  <a:pt x="1722" y="791"/>
                  <a:pt x="1801" y="835"/>
                </a:cubicBezTo>
                <a:cubicBezTo>
                  <a:pt x="1880" y="879"/>
                  <a:pt x="1934" y="910"/>
                  <a:pt x="2048" y="963"/>
                </a:cubicBezTo>
                <a:cubicBezTo>
                  <a:pt x="2162" y="1016"/>
                  <a:pt x="2350" y="1100"/>
                  <a:pt x="2487" y="1155"/>
                </a:cubicBezTo>
                <a:cubicBezTo>
                  <a:pt x="2624" y="1210"/>
                  <a:pt x="2751" y="1257"/>
                  <a:pt x="2871" y="1292"/>
                </a:cubicBezTo>
                <a:cubicBezTo>
                  <a:pt x="2991" y="1327"/>
                  <a:pt x="3102" y="1348"/>
                  <a:pt x="3209" y="1366"/>
                </a:cubicBezTo>
                <a:cubicBezTo>
                  <a:pt x="3316" y="1384"/>
                  <a:pt x="3412" y="1391"/>
                  <a:pt x="3511" y="1402"/>
                </a:cubicBezTo>
                <a:cubicBezTo>
                  <a:pt x="3610" y="1413"/>
                  <a:pt x="3706" y="1419"/>
                  <a:pt x="3803" y="1430"/>
                </a:cubicBezTo>
                <a:cubicBezTo>
                  <a:pt x="3900" y="1441"/>
                  <a:pt x="4047" y="1460"/>
                  <a:pt x="4096" y="1466"/>
                </a:cubicBezTo>
              </a:path>
            </a:pathLst>
          </a:custGeom>
          <a:noFill/>
          <a:ln w="38100" cap="flat" cmpd="sng">
            <a:solidFill>
              <a:srgbClr val="3366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87050" name="Line 11">
            <a:extLst>
              <a:ext uri="{FF2B5EF4-FFF2-40B4-BE49-F238E27FC236}">
                <a16:creationId xmlns:a16="http://schemas.microsoft.com/office/drawing/2014/main" id="{AE26F866-A136-634D-BD29-F9E854CBC57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871663" y="2771775"/>
            <a:ext cx="1350962" cy="0"/>
          </a:xfrm>
          <a:prstGeom prst="line">
            <a:avLst/>
          </a:prstGeom>
          <a:noFill/>
          <a:ln w="12700">
            <a:solidFill>
              <a:srgbClr val="CC0000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87051" name="Text Box 12">
            <a:extLst>
              <a:ext uri="{FF2B5EF4-FFF2-40B4-BE49-F238E27FC236}">
                <a16:creationId xmlns:a16="http://schemas.microsoft.com/office/drawing/2014/main" id="{33ACCAC3-4D43-6044-993F-4372762B13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4138" y="2554288"/>
            <a:ext cx="509587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T</a:t>
            </a:r>
            <a:r>
              <a:rPr lang="fr-FR" altLang="fr-FR" sz="2000" baseline="-25000"/>
              <a:t>c</a:t>
            </a:r>
            <a:endParaRPr lang="fr-FR" altLang="fr-FR" sz="2000"/>
          </a:p>
        </p:txBody>
      </p:sp>
      <p:sp>
        <p:nvSpPr>
          <p:cNvPr id="87052" name="Line 13">
            <a:extLst>
              <a:ext uri="{FF2B5EF4-FFF2-40B4-BE49-F238E27FC236}">
                <a16:creationId xmlns:a16="http://schemas.microsoft.com/office/drawing/2014/main" id="{3099E739-B70F-7D49-99DB-9DC062D7A240}"/>
              </a:ext>
            </a:extLst>
          </p:cNvPr>
          <p:cNvSpPr>
            <a:spLocks noChangeShapeType="1"/>
          </p:cNvSpPr>
          <p:nvPr/>
        </p:nvSpPr>
        <p:spPr bwMode="auto">
          <a:xfrm>
            <a:off x="3236913" y="2757488"/>
            <a:ext cx="0" cy="2859087"/>
          </a:xfrm>
          <a:prstGeom prst="line">
            <a:avLst/>
          </a:prstGeom>
          <a:noFill/>
          <a:ln w="12700">
            <a:solidFill>
              <a:srgbClr val="CC0000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87053" name="Text Box 14">
            <a:extLst>
              <a:ext uri="{FF2B5EF4-FFF2-40B4-BE49-F238E27FC236}">
                <a16:creationId xmlns:a16="http://schemas.microsoft.com/office/drawing/2014/main" id="{E2D54AD8-EA5B-3C48-AC00-2D4ADBAADD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75" y="5529263"/>
            <a:ext cx="509588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t</a:t>
            </a:r>
            <a:r>
              <a:rPr lang="fr-FR" altLang="fr-FR" sz="2000" baseline="-25000"/>
              <a:t>c</a:t>
            </a:r>
            <a:endParaRPr lang="fr-FR" altLang="fr-FR" sz="2000"/>
          </a:p>
        </p:txBody>
      </p:sp>
      <p:grpSp>
        <p:nvGrpSpPr>
          <p:cNvPr id="2" name="Group 15">
            <a:extLst>
              <a:ext uri="{FF2B5EF4-FFF2-40B4-BE49-F238E27FC236}">
                <a16:creationId xmlns:a16="http://schemas.microsoft.com/office/drawing/2014/main" id="{C0C32F69-84A7-F747-B1C9-60E94F603A8F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2452688"/>
            <a:ext cx="6081713" cy="1089025"/>
            <a:chOff x="1728" y="1545"/>
            <a:chExt cx="3831" cy="686"/>
          </a:xfrm>
        </p:grpSpPr>
        <p:sp>
          <p:nvSpPr>
            <p:cNvPr id="87060" name="Line 16">
              <a:extLst>
                <a:ext uri="{FF2B5EF4-FFF2-40B4-BE49-F238E27FC236}">
                  <a16:creationId xmlns:a16="http://schemas.microsoft.com/office/drawing/2014/main" id="{ECC6A13C-C274-6444-B84E-C533EFF1A0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728" y="1727"/>
              <a:ext cx="1189" cy="476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  <p:sp>
          <p:nvSpPr>
            <p:cNvPr id="87061" name="AutoShape 17">
              <a:extLst>
                <a:ext uri="{FF2B5EF4-FFF2-40B4-BE49-F238E27FC236}">
                  <a16:creationId xmlns:a16="http://schemas.microsoft.com/office/drawing/2014/main" id="{09A0E010-FC3F-5E46-A639-4641038CC9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5" y="1545"/>
              <a:ext cx="2834" cy="686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sp>
          <p:nvSpPr>
            <p:cNvPr id="87062" name="Text Box 18">
              <a:extLst>
                <a:ext uri="{FF2B5EF4-FFF2-40B4-BE49-F238E27FC236}">
                  <a16:creationId xmlns:a16="http://schemas.microsoft.com/office/drawing/2014/main" id="{63595BB6-6D82-5B46-82DE-2FEE82E6E8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7" y="1578"/>
              <a:ext cx="2400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fr-FR" altLang="fr-FR" sz="2000"/>
                <a:t>La chaleur dégagée par la réaction </a:t>
              </a:r>
            </a:p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fr-FR" altLang="fr-FR" sz="2000"/>
                <a:t>est très supérieur au flux </a:t>
              </a:r>
            </a:p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fr-FR" altLang="fr-FR" sz="2000"/>
                <a:t>évacué vers l'extérieur  </a:t>
              </a:r>
            </a:p>
          </p:txBody>
        </p:sp>
      </p:grpSp>
      <p:grpSp>
        <p:nvGrpSpPr>
          <p:cNvPr id="3" name="Group 19">
            <a:extLst>
              <a:ext uri="{FF2B5EF4-FFF2-40B4-BE49-F238E27FC236}">
                <a16:creationId xmlns:a16="http://schemas.microsoft.com/office/drawing/2014/main" id="{3DDBE81F-4988-2A42-BE20-2C9BF4B2DACA}"/>
              </a:ext>
            </a:extLst>
          </p:cNvPr>
          <p:cNvGrpSpPr>
            <a:grpSpLocks/>
          </p:cNvGrpSpPr>
          <p:nvPr/>
        </p:nvGrpSpPr>
        <p:grpSpPr bwMode="auto">
          <a:xfrm>
            <a:off x="4398963" y="1885950"/>
            <a:ext cx="4498975" cy="1973263"/>
            <a:chOff x="2926" y="1261"/>
            <a:chExt cx="2834" cy="1243"/>
          </a:xfrm>
        </p:grpSpPr>
        <p:sp>
          <p:nvSpPr>
            <p:cNvPr id="87057" name="Line 20">
              <a:extLst>
                <a:ext uri="{FF2B5EF4-FFF2-40B4-BE49-F238E27FC236}">
                  <a16:creationId xmlns:a16="http://schemas.microsoft.com/office/drawing/2014/main" id="{B7515C26-6094-5244-9A3A-71C92FFB43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80" y="1443"/>
              <a:ext cx="138" cy="1061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  <p:sp>
          <p:nvSpPr>
            <p:cNvPr id="87058" name="AutoShape 21">
              <a:extLst>
                <a:ext uri="{FF2B5EF4-FFF2-40B4-BE49-F238E27FC236}">
                  <a16:creationId xmlns:a16="http://schemas.microsoft.com/office/drawing/2014/main" id="{1307CAF6-94A1-FC4B-BAEF-C50AAA6CA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6" y="1261"/>
              <a:ext cx="2834" cy="686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sp>
          <p:nvSpPr>
            <p:cNvPr id="87059" name="Text Box 22">
              <a:extLst>
                <a:ext uri="{FF2B5EF4-FFF2-40B4-BE49-F238E27FC236}">
                  <a16:creationId xmlns:a16="http://schemas.microsoft.com/office/drawing/2014/main" id="{2EC40EE2-E4DC-074F-A432-5BC75C1B11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67" y="1294"/>
              <a:ext cx="2321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fr-FR" altLang="fr-FR" sz="2000"/>
                <a:t>La réaction est presque terminée </a:t>
              </a:r>
            </a:p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fr-FR" altLang="fr-FR" sz="2000"/>
                <a:t>l'échange avec l'extérieur </a:t>
              </a:r>
            </a:p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fr-FR" altLang="fr-FR" sz="2000"/>
                <a:t>devient prépondérant </a:t>
              </a:r>
            </a:p>
          </p:txBody>
        </p:sp>
      </p:grpSp>
      <p:sp>
        <p:nvSpPr>
          <p:cNvPr id="23" name="Rectangle 2">
            <a:extLst>
              <a:ext uri="{FF2B5EF4-FFF2-40B4-BE49-F238E27FC236}">
                <a16:creationId xmlns:a16="http://schemas.microsoft.com/office/drawing/2014/main" id="{FC0575D2-1459-CB43-AB01-63EE0C9030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2">
            <a:extLst>
              <a:ext uri="{FF2B5EF4-FFF2-40B4-BE49-F238E27FC236}">
                <a16:creationId xmlns:a16="http://schemas.microsoft.com/office/drawing/2014/main" id="{F7D9C5B4-F1E3-0E4D-A16B-FA5970C5F3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9163" y="1774825"/>
            <a:ext cx="274320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>
                <a:solidFill>
                  <a:schemeClr val="bg2"/>
                </a:solidFill>
              </a:rPr>
              <a:t>3421 Critère de sécurité </a:t>
            </a:r>
          </a:p>
        </p:txBody>
      </p:sp>
      <p:sp>
        <p:nvSpPr>
          <p:cNvPr id="88066" name="Text Box 3">
            <a:extLst>
              <a:ext uri="{FF2B5EF4-FFF2-40B4-BE49-F238E27FC236}">
                <a16:creationId xmlns:a16="http://schemas.microsoft.com/office/drawing/2014/main" id="{387D138B-0CFA-554D-8752-31617AFCBA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525" y="2282825"/>
            <a:ext cx="4929188" cy="1443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536575" indent="-536575"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/>
              <a:t>Température maximale atteinte pour: </a:t>
            </a:r>
          </a:p>
          <a:p>
            <a:pPr>
              <a:lnSpc>
                <a:spcPct val="125000"/>
              </a:lnSpc>
              <a:spcBef>
                <a:spcPct val="0"/>
              </a:spcBef>
              <a:buClr>
                <a:srgbClr val="0099FF"/>
              </a:buClr>
              <a:buFontTx/>
              <a:buChar char="•"/>
            </a:pPr>
            <a:r>
              <a:rPr lang="fr-FR" altLang="fr-FR" sz="2400"/>
              <a:t>Réacteur adiabatique </a:t>
            </a:r>
          </a:p>
          <a:p>
            <a:pPr>
              <a:lnSpc>
                <a:spcPct val="125000"/>
              </a:lnSpc>
              <a:spcBef>
                <a:spcPct val="0"/>
              </a:spcBef>
              <a:buClr>
                <a:srgbClr val="0099FF"/>
              </a:buClr>
              <a:buFontTx/>
              <a:buChar char="•"/>
            </a:pPr>
            <a:r>
              <a:rPr lang="fr-FR" altLang="fr-FR" sz="2400"/>
              <a:t>Conversion totale  </a:t>
            </a:r>
          </a:p>
        </p:txBody>
      </p:sp>
      <p:sp>
        <p:nvSpPr>
          <p:cNvPr id="144388" name="Text Box 4">
            <a:extLst>
              <a:ext uri="{FF2B5EF4-FFF2-40B4-BE49-F238E27FC236}">
                <a16:creationId xmlns:a16="http://schemas.microsoft.com/office/drawing/2014/main" id="{E14F2F06-3A52-7242-B7E7-20E08C1B22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813" y="3727450"/>
            <a:ext cx="5251450" cy="51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>
                <a:sym typeface="Symbol" pitchFamily="2" charset="2"/>
              </a:rPr>
              <a:t> Élévation de température de J Kelvin  </a:t>
            </a:r>
          </a:p>
        </p:txBody>
      </p:sp>
      <p:sp>
        <p:nvSpPr>
          <p:cNvPr id="144389" name="Text Box 5">
            <a:extLst>
              <a:ext uri="{FF2B5EF4-FFF2-40B4-BE49-F238E27FC236}">
                <a16:creationId xmlns:a16="http://schemas.microsoft.com/office/drawing/2014/main" id="{E32E68AF-33D0-B44A-BA68-7F6998CA18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7638" y="4462463"/>
            <a:ext cx="46005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/>
              <a:t>T</a:t>
            </a:r>
            <a:r>
              <a:rPr lang="fr-FR" altLang="fr-FR" sz="2400" baseline="-25000"/>
              <a:t>E</a:t>
            </a:r>
            <a:r>
              <a:rPr lang="fr-FR" altLang="fr-FR" sz="2400"/>
              <a:t> + J 	&lt;&lt; 	T</a:t>
            </a:r>
            <a:r>
              <a:rPr lang="fr-FR" altLang="fr-FR" sz="2400" baseline="-25000"/>
              <a:t>max</a:t>
            </a:r>
            <a:r>
              <a:rPr lang="fr-FR" altLang="fr-FR" sz="2400"/>
              <a:t> 			[37] </a:t>
            </a:r>
          </a:p>
        </p:txBody>
      </p:sp>
      <p:sp>
        <p:nvSpPr>
          <p:cNvPr id="144390" name="Text Box 6">
            <a:extLst>
              <a:ext uri="{FF2B5EF4-FFF2-40B4-BE49-F238E27FC236}">
                <a16:creationId xmlns:a16="http://schemas.microsoft.com/office/drawing/2014/main" id="{E97E7B26-67F6-5348-8759-B8C84169B9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3750" y="5233988"/>
            <a:ext cx="5495925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 i="1"/>
              <a:t>Trambouze et al. ont proposé de fixer T</a:t>
            </a:r>
            <a:r>
              <a:rPr lang="fr-FR" altLang="fr-FR" sz="2000" i="1" baseline="-25000"/>
              <a:t>max </a:t>
            </a:r>
            <a:r>
              <a:rPr lang="fr-FR" altLang="fr-FR" sz="2000" i="1"/>
              <a:t>à 1,25 T</a:t>
            </a:r>
            <a:r>
              <a:rPr lang="fr-FR" altLang="fr-FR" sz="2000" i="1" baseline="-25000"/>
              <a:t>p</a:t>
            </a:r>
            <a:r>
              <a:rPr lang="fr-FR" altLang="fr-FR" sz="2000" i="1"/>
              <a:t> 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38084344-A41F-9048-97A9-ED792856FCCF}"/>
              </a:ext>
            </a:extLst>
          </p:cNvPr>
          <p:cNvGrpSpPr>
            <a:grpSpLocks/>
          </p:cNvGrpSpPr>
          <p:nvPr/>
        </p:nvGrpSpPr>
        <p:grpSpPr bwMode="auto">
          <a:xfrm>
            <a:off x="6400800" y="1971675"/>
            <a:ext cx="2336800" cy="2525713"/>
            <a:chOff x="4114" y="1472"/>
            <a:chExt cx="1472" cy="1591"/>
          </a:xfrm>
        </p:grpSpPr>
        <p:sp>
          <p:nvSpPr>
            <p:cNvPr id="88072" name="AutoShape 8">
              <a:extLst>
                <a:ext uri="{FF2B5EF4-FFF2-40B4-BE49-F238E27FC236}">
                  <a16:creationId xmlns:a16="http://schemas.microsoft.com/office/drawing/2014/main" id="{A62FAB08-2447-D842-B016-6FF156584CE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4114" y="1472"/>
              <a:ext cx="1472" cy="1591"/>
            </a:xfrm>
            <a:prstGeom prst="verticalScroll">
              <a:avLst>
                <a:gd name="adj" fmla="val 12500"/>
              </a:avLst>
            </a:prstGeom>
            <a:noFill/>
            <a:ln w="12700">
              <a:solidFill>
                <a:srgbClr val="33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sp>
          <p:nvSpPr>
            <p:cNvPr id="88073" name="Text Box 9">
              <a:extLst>
                <a:ext uri="{FF2B5EF4-FFF2-40B4-BE49-F238E27FC236}">
                  <a16:creationId xmlns:a16="http://schemas.microsoft.com/office/drawing/2014/main" id="{9169999E-FAF4-9F42-A3C1-D7F9F88A2E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67" y="1714"/>
              <a:ext cx="996" cy="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 i="1">
                  <a:solidFill>
                    <a:srgbClr val="CC0000"/>
                  </a:solidFill>
                </a:rPr>
                <a:t>Condition </a:t>
              </a:r>
            </a:p>
            <a:p>
              <a:pPr algn="ctr"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 i="1">
                  <a:solidFill>
                    <a:srgbClr val="CC0000"/>
                  </a:solidFill>
                </a:rPr>
                <a:t>suffisante </a:t>
              </a:r>
            </a:p>
            <a:p>
              <a:pPr algn="ctr"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 i="1">
                  <a:solidFill>
                    <a:srgbClr val="CC0000"/>
                  </a:solidFill>
                </a:rPr>
                <a:t>mais non </a:t>
              </a:r>
            </a:p>
            <a:p>
              <a:pPr algn="ctr"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 i="1">
                  <a:solidFill>
                    <a:srgbClr val="CC0000"/>
                  </a:solidFill>
                </a:rPr>
                <a:t>nécessaire </a:t>
              </a:r>
            </a:p>
          </p:txBody>
        </p:sp>
      </p:grpSp>
      <p:sp>
        <p:nvSpPr>
          <p:cNvPr id="10" name="Rectangle 2">
            <a:extLst>
              <a:ext uri="{FF2B5EF4-FFF2-40B4-BE49-F238E27FC236}">
                <a16:creationId xmlns:a16="http://schemas.microsoft.com/office/drawing/2014/main" id="{E85B7A84-541F-7E49-A67B-5D1F9968D1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388" grpId="0" autoUpdateAnimBg="0"/>
      <p:bldP spid="144389" grpId="0" autoUpdateAnimBg="0"/>
      <p:bldP spid="144390" grpId="0" autoUpdateAnimBg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2">
            <a:extLst>
              <a:ext uri="{FF2B5EF4-FFF2-40B4-BE49-F238E27FC236}">
                <a16:creationId xmlns:a16="http://schemas.microsoft.com/office/drawing/2014/main" id="{A842FE41-25A9-504E-920D-2F90A67A7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338" y="1892300"/>
            <a:ext cx="247650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>
                <a:solidFill>
                  <a:schemeClr val="bg2"/>
                </a:solidFill>
              </a:rPr>
              <a:t>3422 Critère stabilité  </a:t>
            </a:r>
          </a:p>
        </p:txBody>
      </p:sp>
      <p:sp>
        <p:nvSpPr>
          <p:cNvPr id="89090" name="Text Box 3">
            <a:extLst>
              <a:ext uri="{FF2B5EF4-FFF2-40B4-BE49-F238E27FC236}">
                <a16:creationId xmlns:a16="http://schemas.microsoft.com/office/drawing/2014/main" id="{CDD2BD86-E016-B045-86D8-1B06E659CB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8700" y="2400300"/>
            <a:ext cx="752316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536575" indent="-536575"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i="1"/>
              <a:t>Le flux d'évacuation de la chaleur est toujours supérieur au</a:t>
            </a:r>
          </a:p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i="1"/>
              <a:t>	flux de production de chaleur par la réaction chimique </a:t>
            </a:r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0C645844-302C-6D4F-9EB0-FF3816326790}"/>
              </a:ext>
            </a:extLst>
          </p:cNvPr>
          <p:cNvGrpSpPr>
            <a:grpSpLocks/>
          </p:cNvGrpSpPr>
          <p:nvPr/>
        </p:nvGrpSpPr>
        <p:grpSpPr bwMode="auto">
          <a:xfrm>
            <a:off x="706438" y="3360738"/>
            <a:ext cx="7272337" cy="711200"/>
            <a:chOff x="445" y="2273"/>
            <a:chExt cx="4581" cy="448"/>
          </a:xfrm>
        </p:grpSpPr>
        <p:sp>
          <p:nvSpPr>
            <p:cNvPr id="89096" name="Text Box 5">
              <a:extLst>
                <a:ext uri="{FF2B5EF4-FFF2-40B4-BE49-F238E27FC236}">
                  <a16:creationId xmlns:a16="http://schemas.microsoft.com/office/drawing/2014/main" id="{423B0466-76DC-2C4F-922D-E87E186E3B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" y="2386"/>
              <a:ext cx="3091" cy="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>
                  <a:sym typeface="Symbol" pitchFamily="2" charset="2"/>
                </a:rPr>
                <a:t>Flux de production de chaleur (q</a:t>
              </a:r>
              <a:r>
                <a:rPr lang="fr-FR" altLang="fr-FR" sz="2400" baseline="-25000">
                  <a:sym typeface="Symbol" pitchFamily="2" charset="2"/>
                </a:rPr>
                <a:t>R</a:t>
              </a:r>
              <a:r>
                <a:rPr lang="fr-FR" altLang="fr-FR" sz="2400">
                  <a:sym typeface="Symbol" pitchFamily="2" charset="2"/>
                </a:rPr>
                <a:t>)    </a:t>
              </a:r>
            </a:p>
          </p:txBody>
        </p:sp>
        <p:graphicFrame>
          <p:nvGraphicFramePr>
            <p:cNvPr id="89097" name="Object 6">
              <a:extLst>
                <a:ext uri="{FF2B5EF4-FFF2-40B4-BE49-F238E27FC236}">
                  <a16:creationId xmlns:a16="http://schemas.microsoft.com/office/drawing/2014/main" id="{A587F195-8239-6E47-B6CF-73FAE8F4B26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94" y="2273"/>
            <a:ext cx="1432" cy="4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9102" name="Equation" r:id="rId3" imgW="52374800" imgH="16383000" progId="Equation.3">
                    <p:embed/>
                  </p:oleObj>
                </mc:Choice>
                <mc:Fallback>
                  <p:oleObj name="Equation" r:id="rId3" imgW="52374800" imgH="1638300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94" y="2273"/>
                          <a:ext cx="1432" cy="44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" name="Group 7">
            <a:extLst>
              <a:ext uri="{FF2B5EF4-FFF2-40B4-BE49-F238E27FC236}">
                <a16:creationId xmlns:a16="http://schemas.microsoft.com/office/drawing/2014/main" id="{2B1FFB7F-02EC-8E49-8185-9FA1C18C8FE6}"/>
              </a:ext>
            </a:extLst>
          </p:cNvPr>
          <p:cNvGrpSpPr>
            <a:grpSpLocks/>
          </p:cNvGrpSpPr>
          <p:nvPr/>
        </p:nvGrpSpPr>
        <p:grpSpPr bwMode="auto">
          <a:xfrm>
            <a:off x="898525" y="4702175"/>
            <a:ext cx="6002338" cy="863600"/>
            <a:chOff x="431" y="3118"/>
            <a:chExt cx="3781" cy="544"/>
          </a:xfrm>
        </p:grpSpPr>
        <p:graphicFrame>
          <p:nvGraphicFramePr>
            <p:cNvPr id="89094" name="Object 8">
              <a:extLst>
                <a:ext uri="{FF2B5EF4-FFF2-40B4-BE49-F238E27FC236}">
                  <a16:creationId xmlns:a16="http://schemas.microsoft.com/office/drawing/2014/main" id="{7F6BD4ED-C85C-A94E-BF46-61438482871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40" y="3118"/>
            <a:ext cx="672" cy="5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9103" name="Equation" r:id="rId5" imgW="24574500" imgH="19900900" progId="Equation.3">
                    <p:embed/>
                  </p:oleObj>
                </mc:Choice>
                <mc:Fallback>
                  <p:oleObj name="Equation" r:id="rId5" imgW="24574500" imgH="19900900" progId="Equation.3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40" y="3118"/>
                          <a:ext cx="672" cy="54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9095" name="Text Box 9">
              <a:extLst>
                <a:ext uri="{FF2B5EF4-FFF2-40B4-BE49-F238E27FC236}">
                  <a16:creationId xmlns:a16="http://schemas.microsoft.com/office/drawing/2014/main" id="{424847B9-54FA-1D41-A378-8EE7DCEAD1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1" y="3135"/>
              <a:ext cx="2971" cy="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>
                  <a:sym typeface="Symbol" pitchFamily="2" charset="2"/>
                </a:rPr>
                <a:t>Flux d'évacuation de chaleur (q</a:t>
              </a:r>
              <a:r>
                <a:rPr lang="fr-FR" altLang="fr-FR" sz="2400" baseline="-25000">
                  <a:sym typeface="Symbol" pitchFamily="2" charset="2"/>
                </a:rPr>
                <a:t>c</a:t>
              </a:r>
              <a:r>
                <a:rPr lang="fr-FR" altLang="fr-FR" sz="2400">
                  <a:sym typeface="Symbol" pitchFamily="2" charset="2"/>
                </a:rPr>
                <a:t>)    </a:t>
              </a:r>
            </a:p>
          </p:txBody>
        </p:sp>
      </p:grpSp>
      <p:sp>
        <p:nvSpPr>
          <p:cNvPr id="10" name="Rectangle 2">
            <a:extLst>
              <a:ext uri="{FF2B5EF4-FFF2-40B4-BE49-F238E27FC236}">
                <a16:creationId xmlns:a16="http://schemas.microsoft.com/office/drawing/2014/main" id="{F0F2B215-4C22-8845-92FF-01207C5074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Line 2">
            <a:extLst>
              <a:ext uri="{FF2B5EF4-FFF2-40B4-BE49-F238E27FC236}">
                <a16:creationId xmlns:a16="http://schemas.microsoft.com/office/drawing/2014/main" id="{755CE268-A77B-5C43-ACCA-3DE937D6A94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08088" y="1992313"/>
            <a:ext cx="0" cy="38179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90114" name="Line 3">
            <a:extLst>
              <a:ext uri="{FF2B5EF4-FFF2-40B4-BE49-F238E27FC236}">
                <a16:creationId xmlns:a16="http://schemas.microsoft.com/office/drawing/2014/main" id="{ADE4A487-1FE1-CB43-919B-EB0A1B5CF5C3}"/>
              </a:ext>
            </a:extLst>
          </p:cNvPr>
          <p:cNvSpPr>
            <a:spLocks noChangeShapeType="1"/>
          </p:cNvSpPr>
          <p:nvPr/>
        </p:nvSpPr>
        <p:spPr bwMode="auto">
          <a:xfrm>
            <a:off x="931863" y="5446713"/>
            <a:ext cx="64293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90115" name="Text Box 4">
            <a:extLst>
              <a:ext uri="{FF2B5EF4-FFF2-40B4-BE49-F238E27FC236}">
                <a16:creationId xmlns:a16="http://schemas.microsoft.com/office/drawing/2014/main" id="{BCFFD5D9-2C52-9F45-A044-A28C12DAAE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5100" y="1841500"/>
            <a:ext cx="3492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/>
              <a:t>q</a:t>
            </a:r>
          </a:p>
        </p:txBody>
      </p:sp>
      <p:sp>
        <p:nvSpPr>
          <p:cNvPr id="90116" name="Text Box 5">
            <a:extLst>
              <a:ext uri="{FF2B5EF4-FFF2-40B4-BE49-F238E27FC236}">
                <a16:creationId xmlns:a16="http://schemas.microsoft.com/office/drawing/2014/main" id="{2920D52A-1ADC-CB40-9A77-97D44A4843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7213" y="4787900"/>
            <a:ext cx="3365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/>
              <a:t>T</a:t>
            </a:r>
          </a:p>
        </p:txBody>
      </p:sp>
      <p:sp>
        <p:nvSpPr>
          <p:cNvPr id="90117" name="Line 6">
            <a:extLst>
              <a:ext uri="{FF2B5EF4-FFF2-40B4-BE49-F238E27FC236}">
                <a16:creationId xmlns:a16="http://schemas.microsoft.com/office/drawing/2014/main" id="{74493202-5A15-C948-8899-7C7D4F179EBA}"/>
              </a:ext>
            </a:extLst>
          </p:cNvPr>
          <p:cNvSpPr>
            <a:spLocks noChangeShapeType="1"/>
          </p:cNvSpPr>
          <p:nvPr/>
        </p:nvSpPr>
        <p:spPr bwMode="auto">
          <a:xfrm>
            <a:off x="2441575" y="1774825"/>
            <a:ext cx="6181725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sp>
        <p:nvSpPr>
          <p:cNvPr id="90118" name="Text Box 7">
            <a:extLst>
              <a:ext uri="{FF2B5EF4-FFF2-40B4-BE49-F238E27FC236}">
                <a16:creationId xmlns:a16="http://schemas.microsoft.com/office/drawing/2014/main" id="{F6C7C2B9-0058-3F4B-B8A4-743859B36B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9913" y="5486400"/>
            <a:ext cx="422275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000"/>
              <a:t>T</a:t>
            </a:r>
            <a:r>
              <a:rPr lang="fr-FR" altLang="fr-FR" sz="2000" baseline="-25000"/>
              <a:t>p</a:t>
            </a:r>
            <a:endParaRPr lang="fr-FR" altLang="fr-FR" sz="2000"/>
          </a:p>
        </p:txBody>
      </p:sp>
      <p:sp>
        <p:nvSpPr>
          <p:cNvPr id="90119" name="Freeform 8">
            <a:extLst>
              <a:ext uri="{FF2B5EF4-FFF2-40B4-BE49-F238E27FC236}">
                <a16:creationId xmlns:a16="http://schemas.microsoft.com/office/drawing/2014/main" id="{F69D5697-839A-F24D-BE59-AB1F1A4F27B0}"/>
              </a:ext>
            </a:extLst>
          </p:cNvPr>
          <p:cNvSpPr>
            <a:spLocks/>
          </p:cNvSpPr>
          <p:nvPr/>
        </p:nvSpPr>
        <p:spPr bwMode="auto">
          <a:xfrm>
            <a:off x="1527175" y="2341563"/>
            <a:ext cx="2859088" cy="2786062"/>
          </a:xfrm>
          <a:custGeom>
            <a:avLst/>
            <a:gdLst>
              <a:gd name="T0" fmla="*/ 0 w 1801"/>
              <a:gd name="T1" fmla="*/ 2147483646 h 1755"/>
              <a:gd name="T2" fmla="*/ 2147483646 w 1801"/>
              <a:gd name="T3" fmla="*/ 2147483646 h 1755"/>
              <a:gd name="T4" fmla="*/ 2147483646 w 1801"/>
              <a:gd name="T5" fmla="*/ 2147483646 h 1755"/>
              <a:gd name="T6" fmla="*/ 2147483646 w 1801"/>
              <a:gd name="T7" fmla="*/ 2147483646 h 1755"/>
              <a:gd name="T8" fmla="*/ 2147483646 w 1801"/>
              <a:gd name="T9" fmla="*/ 2147483646 h 1755"/>
              <a:gd name="T10" fmla="*/ 2147483646 w 1801"/>
              <a:gd name="T11" fmla="*/ 2147483646 h 1755"/>
              <a:gd name="T12" fmla="*/ 2147483646 w 1801"/>
              <a:gd name="T13" fmla="*/ 2147483646 h 1755"/>
              <a:gd name="T14" fmla="*/ 2147483646 w 1801"/>
              <a:gd name="T15" fmla="*/ 2147483646 h 1755"/>
              <a:gd name="T16" fmla="*/ 2147483646 w 1801"/>
              <a:gd name="T17" fmla="*/ 0 h 175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801"/>
              <a:gd name="T28" fmla="*/ 0 h 1755"/>
              <a:gd name="T29" fmla="*/ 1801 w 1801"/>
              <a:gd name="T30" fmla="*/ 1755 h 175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801" h="1755">
                <a:moveTo>
                  <a:pt x="0" y="1755"/>
                </a:moveTo>
                <a:cubicBezTo>
                  <a:pt x="77" y="1749"/>
                  <a:pt x="154" y="1743"/>
                  <a:pt x="256" y="1728"/>
                </a:cubicBezTo>
                <a:cubicBezTo>
                  <a:pt x="358" y="1713"/>
                  <a:pt x="486" y="1699"/>
                  <a:pt x="612" y="1664"/>
                </a:cubicBezTo>
                <a:cubicBezTo>
                  <a:pt x="738" y="1629"/>
                  <a:pt x="899" y="1574"/>
                  <a:pt x="1015" y="1517"/>
                </a:cubicBezTo>
                <a:cubicBezTo>
                  <a:pt x="1131" y="1460"/>
                  <a:pt x="1222" y="1401"/>
                  <a:pt x="1307" y="1325"/>
                </a:cubicBezTo>
                <a:cubicBezTo>
                  <a:pt x="1392" y="1249"/>
                  <a:pt x="1464" y="1167"/>
                  <a:pt x="1527" y="1060"/>
                </a:cubicBezTo>
                <a:cubicBezTo>
                  <a:pt x="1590" y="953"/>
                  <a:pt x="1639" y="822"/>
                  <a:pt x="1682" y="685"/>
                </a:cubicBezTo>
                <a:cubicBezTo>
                  <a:pt x="1725" y="548"/>
                  <a:pt x="1765" y="351"/>
                  <a:pt x="1783" y="237"/>
                </a:cubicBezTo>
                <a:cubicBezTo>
                  <a:pt x="1801" y="123"/>
                  <a:pt x="1796" y="61"/>
                  <a:pt x="1792" y="0"/>
                </a:cubicBezTo>
              </a:path>
            </a:pathLst>
          </a:custGeom>
          <a:noFill/>
          <a:ln w="38100" cap="flat" cmpd="sng">
            <a:solidFill>
              <a:srgbClr val="3366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endParaRPr lang="fr-FR"/>
          </a:p>
        </p:txBody>
      </p:sp>
      <p:grpSp>
        <p:nvGrpSpPr>
          <p:cNvPr id="2" name="Group 9">
            <a:extLst>
              <a:ext uri="{FF2B5EF4-FFF2-40B4-BE49-F238E27FC236}">
                <a16:creationId xmlns:a16="http://schemas.microsoft.com/office/drawing/2014/main" id="{51A5D64A-69C1-A243-BB08-7BB06504575C}"/>
              </a:ext>
            </a:extLst>
          </p:cNvPr>
          <p:cNvGrpSpPr>
            <a:grpSpLocks/>
          </p:cNvGrpSpPr>
          <p:nvPr/>
        </p:nvGrpSpPr>
        <p:grpSpPr bwMode="auto">
          <a:xfrm>
            <a:off x="1565275" y="2379663"/>
            <a:ext cx="2762250" cy="1262062"/>
            <a:chOff x="1414" y="1606"/>
            <a:chExt cx="1740" cy="795"/>
          </a:xfrm>
        </p:grpSpPr>
        <p:graphicFrame>
          <p:nvGraphicFramePr>
            <p:cNvPr id="90150" name="Object 10">
              <a:extLst>
                <a:ext uri="{FF2B5EF4-FFF2-40B4-BE49-F238E27FC236}">
                  <a16:creationId xmlns:a16="http://schemas.microsoft.com/office/drawing/2014/main" id="{FF849A04-6096-E64A-948A-14E9F25C4FA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80" y="1606"/>
            <a:ext cx="880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0157" name="Equation" r:id="rId3" imgW="32181800" imgH="18427700" progId="Equation.3">
                    <p:embed/>
                  </p:oleObj>
                </mc:Choice>
                <mc:Fallback>
                  <p:oleObj name="Equation" r:id="rId3" imgW="32181800" imgH="184277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80" y="1606"/>
                          <a:ext cx="880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0151" name="Text Box 11">
              <a:extLst>
                <a:ext uri="{FF2B5EF4-FFF2-40B4-BE49-F238E27FC236}">
                  <a16:creationId xmlns:a16="http://schemas.microsoft.com/office/drawing/2014/main" id="{8ADF1E19-692C-3746-A12D-0CAC2536C4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14" y="2064"/>
              <a:ext cx="1306" cy="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fr-FR" altLang="fr-FR" sz="1600"/>
                <a:t>production de chaleur </a:t>
              </a:r>
            </a:p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fr-FR" altLang="fr-FR" sz="1600"/>
                <a:t>par la réaction </a:t>
              </a:r>
            </a:p>
          </p:txBody>
        </p:sp>
        <p:sp>
          <p:nvSpPr>
            <p:cNvPr id="90152" name="Line 12">
              <a:extLst>
                <a:ext uri="{FF2B5EF4-FFF2-40B4-BE49-F238E27FC236}">
                  <a16:creationId xmlns:a16="http://schemas.microsoft.com/office/drawing/2014/main" id="{A400D213-D97B-F64C-AAEC-619FF0FED38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7" y="1755"/>
              <a:ext cx="777" cy="183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</p:grpSp>
      <p:grpSp>
        <p:nvGrpSpPr>
          <p:cNvPr id="3" name="Group 13">
            <a:extLst>
              <a:ext uri="{FF2B5EF4-FFF2-40B4-BE49-F238E27FC236}">
                <a16:creationId xmlns:a16="http://schemas.microsoft.com/office/drawing/2014/main" id="{E871B957-CBEE-CD44-85C5-1DB65B65B6AC}"/>
              </a:ext>
            </a:extLst>
          </p:cNvPr>
          <p:cNvGrpSpPr>
            <a:grpSpLocks/>
          </p:cNvGrpSpPr>
          <p:nvPr/>
        </p:nvGrpSpPr>
        <p:grpSpPr bwMode="auto">
          <a:xfrm>
            <a:off x="2035175" y="2282825"/>
            <a:ext cx="2916238" cy="3163888"/>
            <a:chOff x="1710" y="1545"/>
            <a:chExt cx="1837" cy="1993"/>
          </a:xfrm>
        </p:grpSpPr>
        <p:sp>
          <p:nvSpPr>
            <p:cNvPr id="90145" name="Text Box 14">
              <a:extLst>
                <a:ext uri="{FF2B5EF4-FFF2-40B4-BE49-F238E27FC236}">
                  <a16:creationId xmlns:a16="http://schemas.microsoft.com/office/drawing/2014/main" id="{B87A762C-F544-924E-A212-EB9FDB46EF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9" y="2921"/>
              <a:ext cx="223" cy="3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90146" name="Line 15">
              <a:extLst>
                <a:ext uri="{FF2B5EF4-FFF2-40B4-BE49-F238E27FC236}">
                  <a16:creationId xmlns:a16="http://schemas.microsoft.com/office/drawing/2014/main" id="{F71BD554-6AE8-1B48-B372-965A720C1A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0" y="1545"/>
              <a:ext cx="1837" cy="1993"/>
            </a:xfrm>
            <a:prstGeom prst="line">
              <a:avLst/>
            </a:prstGeom>
            <a:noFill/>
            <a:ln w="38100">
              <a:solidFill>
                <a:srgbClr val="00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fr-FR"/>
            </a:p>
          </p:txBody>
        </p:sp>
        <p:sp>
          <p:nvSpPr>
            <p:cNvPr id="90147" name="Oval 16">
              <a:extLst>
                <a:ext uri="{FF2B5EF4-FFF2-40B4-BE49-F238E27FC236}">
                  <a16:creationId xmlns:a16="http://schemas.microsoft.com/office/drawing/2014/main" id="{D6759E67-F1B7-1D44-B418-308425D35F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7" y="1928"/>
              <a:ext cx="91" cy="91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sp>
          <p:nvSpPr>
            <p:cNvPr id="90148" name="Oval 17">
              <a:extLst>
                <a:ext uri="{FF2B5EF4-FFF2-40B4-BE49-F238E27FC236}">
                  <a16:creationId xmlns:a16="http://schemas.microsoft.com/office/drawing/2014/main" id="{5FDBC0C9-2C66-0549-9C65-4A5CF1BAFC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" y="3205"/>
              <a:ext cx="91" cy="91"/>
            </a:xfrm>
            <a:prstGeom prst="ellipse">
              <a:avLst/>
            </a:prstGeom>
            <a:solidFill>
              <a:srgbClr val="0099FF"/>
            </a:solidFill>
            <a:ln w="12700">
              <a:solidFill>
                <a:srgbClr val="0099FF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endParaRPr lang="fr-FR" altLang="fr-FR" sz="2400">
                <a:latin typeface="Times New Roman" panose="02020603050405020304" pitchFamily="18" charset="0"/>
              </a:endParaRPr>
            </a:p>
          </p:txBody>
        </p:sp>
        <p:sp>
          <p:nvSpPr>
            <p:cNvPr id="90149" name="Text Box 18">
              <a:extLst>
                <a:ext uri="{FF2B5EF4-FFF2-40B4-BE49-F238E27FC236}">
                  <a16:creationId xmlns:a16="http://schemas.microsoft.com/office/drawing/2014/main" id="{341C1B23-486E-5641-A9CF-B72C20419A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9" y="1778"/>
              <a:ext cx="16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b="1"/>
                <a:t>I</a:t>
              </a:r>
            </a:p>
          </p:txBody>
        </p:sp>
      </p:grpSp>
      <p:grpSp>
        <p:nvGrpSpPr>
          <p:cNvPr id="4" name="Group 19">
            <a:extLst>
              <a:ext uri="{FF2B5EF4-FFF2-40B4-BE49-F238E27FC236}">
                <a16:creationId xmlns:a16="http://schemas.microsoft.com/office/drawing/2014/main" id="{C797920C-19A3-124E-B1F6-1A3E0790D39C}"/>
              </a:ext>
            </a:extLst>
          </p:cNvPr>
          <p:cNvGrpSpPr>
            <a:grpSpLocks/>
          </p:cNvGrpSpPr>
          <p:nvPr/>
        </p:nvGrpSpPr>
        <p:grpSpPr bwMode="auto">
          <a:xfrm>
            <a:off x="5227638" y="2328863"/>
            <a:ext cx="2149475" cy="1274762"/>
            <a:chOff x="3721" y="1574"/>
            <a:chExt cx="1354" cy="803"/>
          </a:xfrm>
        </p:grpSpPr>
        <p:sp>
          <p:nvSpPr>
            <p:cNvPr id="90141" name="Text Box 20">
              <a:extLst>
                <a:ext uri="{FF2B5EF4-FFF2-40B4-BE49-F238E27FC236}">
                  <a16:creationId xmlns:a16="http://schemas.microsoft.com/office/drawing/2014/main" id="{D0337609-C70D-3545-937B-B4F5A93495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08" y="1574"/>
              <a:ext cx="46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>
                  <a:latin typeface="Symbol" pitchFamily="2" charset="2"/>
                </a:rPr>
                <a:t>t</a:t>
              </a:r>
              <a:r>
                <a:rPr lang="fr-FR" altLang="fr-FR" sz="2400" baseline="-25000"/>
                <a:t>c </a:t>
              </a:r>
              <a:r>
                <a:rPr lang="fr-FR" altLang="fr-FR" sz="2000">
                  <a:sym typeface="Wingdings" pitchFamily="2" charset="2"/>
                </a:rPr>
                <a:t></a:t>
              </a:r>
            </a:p>
          </p:txBody>
        </p:sp>
        <p:grpSp>
          <p:nvGrpSpPr>
            <p:cNvPr id="90142" name="Group 21">
              <a:extLst>
                <a:ext uri="{FF2B5EF4-FFF2-40B4-BE49-F238E27FC236}">
                  <a16:creationId xmlns:a16="http://schemas.microsoft.com/office/drawing/2014/main" id="{7B1B756D-AA4D-2C4F-A6EF-246D72237C6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21" y="1715"/>
              <a:ext cx="997" cy="662"/>
              <a:chOff x="3721" y="1715"/>
              <a:chExt cx="997" cy="662"/>
            </a:xfrm>
          </p:grpSpPr>
          <p:sp>
            <p:nvSpPr>
              <p:cNvPr id="90143" name="Arc 22">
                <a:extLst>
                  <a:ext uri="{FF2B5EF4-FFF2-40B4-BE49-F238E27FC236}">
                    <a16:creationId xmlns:a16="http://schemas.microsoft.com/office/drawing/2014/main" id="{39C6062C-B08D-2C47-954A-2F0EA7C2F5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1" y="1715"/>
                <a:ext cx="116" cy="29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63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fr-FR"/>
              </a:p>
            </p:txBody>
          </p:sp>
          <p:sp>
            <p:nvSpPr>
              <p:cNvPr id="90144" name="Line 23">
                <a:extLst>
                  <a:ext uri="{FF2B5EF4-FFF2-40B4-BE49-F238E27FC236}">
                    <a16:creationId xmlns:a16="http://schemas.microsoft.com/office/drawing/2014/main" id="{E932CC6D-B845-6C4F-A53F-9C14A81AC4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18" y="2313"/>
                <a:ext cx="0" cy="64"/>
              </a:xfrm>
              <a:prstGeom prst="line">
                <a:avLst/>
              </a:prstGeom>
              <a:noFill/>
              <a:ln w="6350">
                <a:solidFill>
                  <a:schemeClr val="tx1"/>
                </a:solidFill>
                <a:round/>
                <a:headEnd/>
                <a:tailEnd type="stealth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fr-FR"/>
              </a:p>
            </p:txBody>
          </p:sp>
        </p:grpSp>
      </p:grpSp>
      <p:sp>
        <p:nvSpPr>
          <p:cNvPr id="90123" name="Oval 24">
            <a:extLst>
              <a:ext uri="{FF2B5EF4-FFF2-40B4-BE49-F238E27FC236}">
                <a16:creationId xmlns:a16="http://schemas.microsoft.com/office/drawing/2014/main" id="{6AD502E5-E428-AF40-B0E4-61113DF93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7863" y="5359400"/>
            <a:ext cx="144462" cy="144463"/>
          </a:xfrm>
          <a:prstGeom prst="ellipse">
            <a:avLst/>
          </a:prstGeom>
          <a:solidFill>
            <a:srgbClr val="336600"/>
          </a:solidFill>
          <a:ln w="12700">
            <a:solidFill>
              <a:srgbClr val="336600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grpSp>
        <p:nvGrpSpPr>
          <p:cNvPr id="6" name="Group 25">
            <a:extLst>
              <a:ext uri="{FF2B5EF4-FFF2-40B4-BE49-F238E27FC236}">
                <a16:creationId xmlns:a16="http://schemas.microsoft.com/office/drawing/2014/main" id="{36247180-2E68-3940-A71F-04343D830B6C}"/>
              </a:ext>
            </a:extLst>
          </p:cNvPr>
          <p:cNvGrpSpPr>
            <a:grpSpLocks/>
          </p:cNvGrpSpPr>
          <p:nvPr/>
        </p:nvGrpSpPr>
        <p:grpSpPr bwMode="auto">
          <a:xfrm>
            <a:off x="2063750" y="3255963"/>
            <a:ext cx="4875213" cy="2176462"/>
            <a:chOff x="1728" y="2158"/>
            <a:chExt cx="3071" cy="1371"/>
          </a:xfrm>
        </p:grpSpPr>
        <p:grpSp>
          <p:nvGrpSpPr>
            <p:cNvPr id="90136" name="Group 26">
              <a:extLst>
                <a:ext uri="{FF2B5EF4-FFF2-40B4-BE49-F238E27FC236}">
                  <a16:creationId xmlns:a16="http://schemas.microsoft.com/office/drawing/2014/main" id="{76534700-594B-034A-A5D7-6A3A76B06F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28" y="2158"/>
              <a:ext cx="2295" cy="1371"/>
              <a:chOff x="1728" y="2158"/>
              <a:chExt cx="2295" cy="1371"/>
            </a:xfrm>
          </p:grpSpPr>
          <p:sp>
            <p:nvSpPr>
              <p:cNvPr id="90138" name="Text Box 27">
                <a:extLst>
                  <a:ext uri="{FF2B5EF4-FFF2-40B4-BE49-F238E27FC236}">
                    <a16:creationId xmlns:a16="http://schemas.microsoft.com/office/drawing/2014/main" id="{2E6F9C33-CA0E-B849-9EF3-FD1B79420D1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91" y="2917"/>
                <a:ext cx="321" cy="3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762000"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 defTabSz="76200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 defTabSz="7620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 defTabSz="7620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 defTabSz="7620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>
                  <a:lnSpc>
                    <a:spcPct val="125000"/>
                  </a:lnSpc>
                  <a:spcBef>
                    <a:spcPct val="0"/>
                  </a:spcBef>
                </a:pPr>
                <a:r>
                  <a:rPr lang="fr-FR" altLang="fr-FR" sz="2400" b="1"/>
                  <a:t>M</a:t>
                </a:r>
              </a:p>
            </p:txBody>
          </p:sp>
          <p:sp>
            <p:nvSpPr>
              <p:cNvPr id="90139" name="Oval 28">
                <a:extLst>
                  <a:ext uri="{FF2B5EF4-FFF2-40B4-BE49-F238E27FC236}">
                    <a16:creationId xmlns:a16="http://schemas.microsoft.com/office/drawing/2014/main" id="{06652103-225A-FF40-9F6C-BF51C0D18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8" y="2951"/>
                <a:ext cx="91" cy="91"/>
              </a:xfrm>
              <a:prstGeom prst="ellipse">
                <a:avLst/>
              </a:prstGeom>
              <a:solidFill>
                <a:srgbClr val="FF9900"/>
              </a:solidFill>
              <a:ln w="12700">
                <a:solidFill>
                  <a:srgbClr val="FF9900"/>
                </a:solidFill>
                <a:round/>
                <a:headEnd/>
                <a:tailEnd/>
              </a:ln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</a:pPr>
                <a:endParaRPr lang="fr-FR" altLang="fr-FR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0140" name="Line 29">
                <a:extLst>
                  <a:ext uri="{FF2B5EF4-FFF2-40B4-BE49-F238E27FC236}">
                    <a16:creationId xmlns:a16="http://schemas.microsoft.com/office/drawing/2014/main" id="{D0B587F5-88E0-6345-AD5E-BFDD496862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8" y="2158"/>
                <a:ext cx="2295" cy="1371"/>
              </a:xfrm>
              <a:prstGeom prst="line">
                <a:avLst/>
              </a:prstGeom>
              <a:noFill/>
              <a:ln w="38100">
                <a:solidFill>
                  <a:srgbClr val="FF99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fr-FR"/>
              </a:p>
            </p:txBody>
          </p:sp>
        </p:grpSp>
        <p:sp>
          <p:nvSpPr>
            <p:cNvPr id="90137" name="Line 30">
              <a:extLst>
                <a:ext uri="{FF2B5EF4-FFF2-40B4-BE49-F238E27FC236}">
                  <a16:creationId xmlns:a16="http://schemas.microsoft.com/office/drawing/2014/main" id="{21327D4B-D3A6-E144-B160-05C3A62935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857" y="2339"/>
              <a:ext cx="942" cy="237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</p:grpSp>
      <p:grpSp>
        <p:nvGrpSpPr>
          <p:cNvPr id="8" name="Group 31">
            <a:extLst>
              <a:ext uri="{FF2B5EF4-FFF2-40B4-BE49-F238E27FC236}">
                <a16:creationId xmlns:a16="http://schemas.microsoft.com/office/drawing/2014/main" id="{F447BE89-1D5D-E249-933A-647BC07B9D6E}"/>
              </a:ext>
            </a:extLst>
          </p:cNvPr>
          <p:cNvGrpSpPr>
            <a:grpSpLocks/>
          </p:cNvGrpSpPr>
          <p:nvPr/>
        </p:nvGrpSpPr>
        <p:grpSpPr bwMode="auto">
          <a:xfrm>
            <a:off x="2049463" y="3902075"/>
            <a:ext cx="4886325" cy="1516063"/>
            <a:chOff x="1719" y="2565"/>
            <a:chExt cx="3078" cy="955"/>
          </a:xfrm>
        </p:grpSpPr>
        <p:grpSp>
          <p:nvGrpSpPr>
            <p:cNvPr id="90132" name="Group 32">
              <a:extLst>
                <a:ext uri="{FF2B5EF4-FFF2-40B4-BE49-F238E27FC236}">
                  <a16:creationId xmlns:a16="http://schemas.microsoft.com/office/drawing/2014/main" id="{E1ED5A70-4817-DA47-89DC-10A2D7E3EE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19" y="2810"/>
              <a:ext cx="2788" cy="710"/>
              <a:chOff x="1719" y="2810"/>
              <a:chExt cx="2788" cy="710"/>
            </a:xfrm>
          </p:grpSpPr>
          <p:sp>
            <p:nvSpPr>
              <p:cNvPr id="90134" name="Line 33">
                <a:extLst>
                  <a:ext uri="{FF2B5EF4-FFF2-40B4-BE49-F238E27FC236}">
                    <a16:creationId xmlns:a16="http://schemas.microsoft.com/office/drawing/2014/main" id="{6D1C1676-89BE-C149-9031-CDB1EFE8FF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9" y="2917"/>
                <a:ext cx="2788" cy="603"/>
              </a:xfrm>
              <a:prstGeom prst="line">
                <a:avLst/>
              </a:prstGeom>
              <a:noFill/>
              <a:ln w="38100">
                <a:solidFill>
                  <a:srgbClr val="CC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fr-FR"/>
              </a:p>
            </p:txBody>
          </p:sp>
          <p:sp>
            <p:nvSpPr>
              <p:cNvPr id="90135" name="Text Box 34">
                <a:extLst>
                  <a:ext uri="{FF2B5EF4-FFF2-40B4-BE49-F238E27FC236}">
                    <a16:creationId xmlns:a16="http://schemas.microsoft.com/office/drawing/2014/main" id="{47427412-FDC9-DA4E-9965-F0B03D2EB37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-673395">
                <a:off x="3299" y="2810"/>
                <a:ext cx="1027" cy="2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defTabSz="762000"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 defTabSz="76200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 defTabSz="7620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 defTabSz="7620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 defTabSz="7620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>
                  <a:lnSpc>
                    <a:spcPct val="125000"/>
                  </a:lnSpc>
                  <a:spcBef>
                    <a:spcPct val="0"/>
                  </a:spcBef>
                </a:pPr>
                <a:r>
                  <a:rPr lang="fr-FR" altLang="fr-FR" sz="2000">
                    <a:solidFill>
                      <a:srgbClr val="CC0000"/>
                    </a:solidFill>
                  </a:rPr>
                  <a:t>Emballement </a:t>
                </a:r>
              </a:p>
            </p:txBody>
          </p:sp>
        </p:grpSp>
        <p:sp>
          <p:nvSpPr>
            <p:cNvPr id="90133" name="Line 35">
              <a:extLst>
                <a:ext uri="{FF2B5EF4-FFF2-40B4-BE49-F238E27FC236}">
                  <a16:creationId xmlns:a16="http://schemas.microsoft.com/office/drawing/2014/main" id="{3A4BB71B-31D0-354D-9A14-64DB527428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58" y="2565"/>
              <a:ext cx="439" cy="339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</p:grpSp>
      <p:grpSp>
        <p:nvGrpSpPr>
          <p:cNvPr id="10" name="Group 36">
            <a:extLst>
              <a:ext uri="{FF2B5EF4-FFF2-40B4-BE49-F238E27FC236}">
                <a16:creationId xmlns:a16="http://schemas.microsoft.com/office/drawing/2014/main" id="{690766B8-97BB-9349-AAA6-306BDD129D7F}"/>
              </a:ext>
            </a:extLst>
          </p:cNvPr>
          <p:cNvGrpSpPr>
            <a:grpSpLocks/>
          </p:cNvGrpSpPr>
          <p:nvPr/>
        </p:nvGrpSpPr>
        <p:grpSpPr bwMode="auto">
          <a:xfrm>
            <a:off x="4908550" y="2500313"/>
            <a:ext cx="3584575" cy="2619375"/>
            <a:chOff x="3520" y="1682"/>
            <a:chExt cx="2258" cy="1650"/>
          </a:xfrm>
        </p:grpSpPr>
        <p:sp>
          <p:nvSpPr>
            <p:cNvPr id="90128" name="Line 37">
              <a:extLst>
                <a:ext uri="{FF2B5EF4-FFF2-40B4-BE49-F238E27FC236}">
                  <a16:creationId xmlns:a16="http://schemas.microsoft.com/office/drawing/2014/main" id="{D851BD89-E903-0447-A8DB-00EF1CC260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520" y="1682"/>
              <a:ext cx="1272" cy="886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fr-FR"/>
            </a:p>
          </p:txBody>
        </p:sp>
        <p:grpSp>
          <p:nvGrpSpPr>
            <p:cNvPr id="90129" name="Group 38">
              <a:extLst>
                <a:ext uri="{FF2B5EF4-FFF2-40B4-BE49-F238E27FC236}">
                  <a16:creationId xmlns:a16="http://schemas.microsoft.com/office/drawing/2014/main" id="{47FBACB8-3E22-004F-89DD-9FC38E6564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0" y="2431"/>
              <a:ext cx="1308" cy="901"/>
              <a:chOff x="4470" y="2431"/>
              <a:chExt cx="1308" cy="901"/>
            </a:xfrm>
          </p:grpSpPr>
          <p:graphicFrame>
            <p:nvGraphicFramePr>
              <p:cNvPr id="90130" name="Object 39">
                <a:extLst>
                  <a:ext uri="{FF2B5EF4-FFF2-40B4-BE49-F238E27FC236}">
                    <a16:creationId xmlns:a16="http://schemas.microsoft.com/office/drawing/2014/main" id="{B1907C1D-34BC-094D-AF12-DB77D59A009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583" y="2431"/>
              <a:ext cx="1040" cy="54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0158" name="Equation" r:id="rId5" imgW="38036500" imgH="19900900" progId="Equation.3">
                      <p:embed/>
                    </p:oleObj>
                  </mc:Choice>
                  <mc:Fallback>
                    <p:oleObj name="Equation" r:id="rId5" imgW="38036500" imgH="19900900" progId="Equation.3">
                      <p:embed/>
                      <p:pic>
                        <p:nvPicPr>
                          <p:cNvPr id="0" name="Object 39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583" y="2431"/>
                            <a:ext cx="1040" cy="54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>
                                      <a:alpha val="74997"/>
                                    </a:srgbClr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90131" name="Rectangle 40">
                <a:extLst>
                  <a:ext uri="{FF2B5EF4-FFF2-40B4-BE49-F238E27FC236}">
                    <a16:creationId xmlns:a16="http://schemas.microsoft.com/office/drawing/2014/main" id="{26D4A940-A7FB-9648-ACC7-C2D870C623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0" y="2888"/>
                <a:ext cx="1308" cy="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762000">
                  <a:spcBef>
                    <a:spcPct val="20000"/>
                  </a:spcBef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1pPr>
                <a:lvl2pPr marL="742950" indent="-285750" defTabSz="762000">
                  <a:spcBef>
                    <a:spcPct val="20000"/>
                  </a:spcBef>
                  <a:buClr>
                    <a:srgbClr val="336600"/>
                  </a:buClr>
                  <a:buFont typeface="Symbol" pitchFamily="2" charset="2"/>
                  <a:buChar char="·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2pPr>
                <a:lvl3pPr marL="1143000" indent="-228600" defTabSz="762000">
                  <a:spcBef>
                    <a:spcPct val="20000"/>
                  </a:spcBef>
                  <a:buClr>
                    <a:srgbClr val="CC0000"/>
                  </a:buClr>
                  <a:buFont typeface="Symbol" pitchFamily="2" charset="2"/>
                  <a:buChar char="§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3pPr>
                <a:lvl4pPr marL="1600200" indent="-228600" defTabSz="762000">
                  <a:spcBef>
                    <a:spcPct val="20000"/>
                  </a:spcBef>
                  <a:buClr>
                    <a:schemeClr val="accent2"/>
                  </a:buClr>
                  <a:buChar char="*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4pPr>
                <a:lvl5pPr marL="2057400" indent="-228600" defTabSz="7620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5pPr>
                <a:lvl6pPr marL="25146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6pPr>
                <a:lvl7pPr marL="29718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7pPr>
                <a:lvl8pPr marL="34290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8pPr>
                <a:lvl9pPr marL="3886200" indent="-228600" defTabSz="7620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Calibri" panose="020F0502020204030204" pitchFamily="34" charset="0"/>
                  </a:defRPr>
                </a:lvl9pPr>
              </a:lstStyle>
              <a:p>
                <a:pPr>
                  <a:lnSpc>
                    <a:spcPct val="125000"/>
                  </a:lnSpc>
                  <a:spcBef>
                    <a:spcPct val="0"/>
                  </a:spcBef>
                </a:pPr>
                <a:r>
                  <a:rPr lang="fr-FR" altLang="fr-FR" sz="1600"/>
                  <a:t>évacuation de chaleur </a:t>
                </a:r>
              </a:p>
              <a:p>
                <a:pPr algn="ctr">
                  <a:lnSpc>
                    <a:spcPct val="125000"/>
                  </a:lnSpc>
                  <a:spcBef>
                    <a:spcPct val="0"/>
                  </a:spcBef>
                </a:pPr>
                <a:endParaRPr lang="fr-FR" altLang="fr-FR" sz="1600"/>
              </a:p>
            </p:txBody>
          </p:sp>
        </p:grpSp>
      </p:grpSp>
      <p:sp>
        <p:nvSpPr>
          <p:cNvPr id="41" name="Rectangle 2">
            <a:extLst>
              <a:ext uri="{FF2B5EF4-FFF2-40B4-BE49-F238E27FC236}">
                <a16:creationId xmlns:a16="http://schemas.microsoft.com/office/drawing/2014/main" id="{E7501E51-A05D-1841-88F1-330CEA47E7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Text Box 2">
            <a:extLst>
              <a:ext uri="{FF2B5EF4-FFF2-40B4-BE49-F238E27FC236}">
                <a16:creationId xmlns:a16="http://schemas.microsoft.com/office/drawing/2014/main" id="{1A705B67-6E8E-C545-AE80-39AA34D1D0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2663" y="1574800"/>
            <a:ext cx="3395662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/>
              <a:t>Fonctionnement stable si </a:t>
            </a:r>
          </a:p>
        </p:txBody>
      </p:sp>
      <p:graphicFrame>
        <p:nvGraphicFramePr>
          <p:cNvPr id="91138" name="Object 3">
            <a:extLst>
              <a:ext uri="{FF2B5EF4-FFF2-40B4-BE49-F238E27FC236}">
                <a16:creationId xmlns:a16="http://schemas.microsoft.com/office/drawing/2014/main" id="{F6ED1410-A9B1-CE40-B52E-15254124623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25700" y="2166938"/>
          <a:ext cx="42926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48" name="Equation" r:id="rId3" imgW="98894900" imgH="18719800" progId="Equation.3">
                  <p:embed/>
                </p:oleObj>
              </mc:Choice>
              <mc:Fallback>
                <p:oleObj name="Equation" r:id="rId3" imgW="98894900" imgH="187198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25700" y="2166938"/>
                        <a:ext cx="4292600" cy="812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7460" name="Object 4">
            <a:extLst>
              <a:ext uri="{FF2B5EF4-FFF2-40B4-BE49-F238E27FC236}">
                <a16:creationId xmlns:a16="http://schemas.microsoft.com/office/drawing/2014/main" id="{184ED0D6-F6B0-C049-B162-59B4B6F289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47788" y="3181350"/>
          <a:ext cx="60706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49" name="Equation" r:id="rId5" imgW="139852400" imgH="33350200" progId="Equation.3">
                  <p:embed/>
                </p:oleObj>
              </mc:Choice>
              <mc:Fallback>
                <p:oleObj name="Equation" r:id="rId5" imgW="139852400" imgH="333502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7788" y="3181350"/>
                        <a:ext cx="6070600" cy="1447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7461" name="Object 5">
            <a:extLst>
              <a:ext uri="{FF2B5EF4-FFF2-40B4-BE49-F238E27FC236}">
                <a16:creationId xmlns:a16="http://schemas.microsoft.com/office/drawing/2014/main" id="{30263398-D94C-314A-9D5A-33F79299F4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38300" y="4826000"/>
          <a:ext cx="51943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50" name="Equation" r:id="rId7" imgW="119659400" imgH="17551400" progId="Equation.3">
                  <p:embed/>
                </p:oleObj>
              </mc:Choice>
              <mc:Fallback>
                <p:oleObj name="Equation" r:id="rId7" imgW="119659400" imgH="175514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8300" y="4826000"/>
                        <a:ext cx="5194300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5368575E-ED7E-524D-BA2A-7F031572CD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8482" name="Object 2">
            <a:extLst>
              <a:ext uri="{FF2B5EF4-FFF2-40B4-BE49-F238E27FC236}">
                <a16:creationId xmlns:a16="http://schemas.microsoft.com/office/drawing/2014/main" id="{77EA950F-D85A-5446-ACB3-60CA98F984E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17638" y="2197100"/>
          <a:ext cx="50927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77" name="Equation" r:id="rId3" imgW="117322600" imgH="19900900" progId="Equation.3">
                  <p:embed/>
                </p:oleObj>
              </mc:Choice>
              <mc:Fallback>
                <p:oleObj name="Equation" r:id="rId3" imgW="117322600" imgH="199009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7638" y="2197100"/>
                        <a:ext cx="5092700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483" name="Object 3">
            <a:extLst>
              <a:ext uri="{FF2B5EF4-FFF2-40B4-BE49-F238E27FC236}">
                <a16:creationId xmlns:a16="http://schemas.microsoft.com/office/drawing/2014/main" id="{29F0B17F-AF6F-5949-9CBC-893B4476522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1688" y="3048000"/>
          <a:ext cx="6604000" cy="95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78" name="Equation" r:id="rId5" imgW="152133300" imgH="21945600" progId="Equation.3">
                  <p:embed/>
                </p:oleObj>
              </mc:Choice>
              <mc:Fallback>
                <p:oleObj name="Equation" r:id="rId5" imgW="152133300" imgH="219456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1688" y="3048000"/>
                        <a:ext cx="6604000" cy="95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163" name="Text Box 4">
            <a:extLst>
              <a:ext uri="{FF2B5EF4-FFF2-40B4-BE49-F238E27FC236}">
                <a16:creationId xmlns:a16="http://schemas.microsoft.com/office/drawing/2014/main" id="{5BF96EAE-1314-8848-9FE2-4EE7BE5858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838" y="1733550"/>
            <a:ext cx="2601912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fr-FR" altLang="fr-FR" sz="2400" b="1">
                <a:solidFill>
                  <a:srgbClr val="336600"/>
                </a:solidFill>
              </a:rPr>
              <a:t>Rappels des bilans </a:t>
            </a:r>
          </a:p>
        </p:txBody>
      </p:sp>
      <p:grpSp>
        <p:nvGrpSpPr>
          <p:cNvPr id="2" name="Group 5">
            <a:extLst>
              <a:ext uri="{FF2B5EF4-FFF2-40B4-BE49-F238E27FC236}">
                <a16:creationId xmlns:a16="http://schemas.microsoft.com/office/drawing/2014/main" id="{4F41EE19-C208-804B-B8C3-B2F351C51CE9}"/>
              </a:ext>
            </a:extLst>
          </p:cNvPr>
          <p:cNvGrpSpPr>
            <a:grpSpLocks/>
          </p:cNvGrpSpPr>
          <p:nvPr/>
        </p:nvGrpSpPr>
        <p:grpSpPr bwMode="auto">
          <a:xfrm>
            <a:off x="661988" y="4011613"/>
            <a:ext cx="8245475" cy="1668462"/>
            <a:chOff x="417" y="2766"/>
            <a:chExt cx="5194" cy="1051"/>
          </a:xfrm>
        </p:grpSpPr>
        <p:sp>
          <p:nvSpPr>
            <p:cNvPr id="92166" name="Text Box 6">
              <a:extLst>
                <a:ext uri="{FF2B5EF4-FFF2-40B4-BE49-F238E27FC236}">
                  <a16:creationId xmlns:a16="http://schemas.microsoft.com/office/drawing/2014/main" id="{9AB35191-BFAC-2048-9F0E-10FAB55F8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6" y="2766"/>
              <a:ext cx="84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 i="1" u="sng">
                  <a:solidFill>
                    <a:srgbClr val="336600"/>
                  </a:solidFill>
                </a:rPr>
                <a:t>Données </a:t>
              </a:r>
            </a:p>
          </p:txBody>
        </p:sp>
        <p:sp>
          <p:nvSpPr>
            <p:cNvPr id="92167" name="Text Box 7">
              <a:extLst>
                <a:ext uri="{FF2B5EF4-FFF2-40B4-BE49-F238E27FC236}">
                  <a16:creationId xmlns:a16="http://schemas.microsoft.com/office/drawing/2014/main" id="{204F7245-9BBA-524D-86D3-053C2BA06C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" y="3090"/>
              <a:ext cx="158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>
                  <a:latin typeface="Symbol" pitchFamily="2" charset="2"/>
                </a:rPr>
                <a:t>D</a:t>
              </a:r>
              <a:r>
                <a:rPr lang="fr-FR" altLang="fr-FR" sz="2400"/>
                <a:t>H = 347.10</a:t>
              </a:r>
              <a:r>
                <a:rPr lang="fr-FR" altLang="fr-FR" sz="2400" baseline="30000"/>
                <a:t>3</a:t>
              </a:r>
              <a:r>
                <a:rPr lang="fr-FR" altLang="fr-FR" sz="2400"/>
                <a:t> J.kg</a:t>
              </a:r>
              <a:r>
                <a:rPr lang="fr-FR" altLang="fr-FR" sz="2400" baseline="30000"/>
                <a:t>-1</a:t>
              </a:r>
              <a:endParaRPr lang="fr-FR" altLang="fr-FR" sz="2400"/>
            </a:p>
          </p:txBody>
        </p:sp>
        <p:sp>
          <p:nvSpPr>
            <p:cNvPr id="92168" name="Text Box 8">
              <a:extLst>
                <a:ext uri="{FF2B5EF4-FFF2-40B4-BE49-F238E27FC236}">
                  <a16:creationId xmlns:a16="http://schemas.microsoft.com/office/drawing/2014/main" id="{497AC3CA-9598-5843-B1FA-661E3B2BF6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25" y="2892"/>
              <a:ext cx="1584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/>
                <a:t>Cp = 1255 J.kg</a:t>
              </a:r>
              <a:r>
                <a:rPr lang="fr-FR" altLang="fr-FR" sz="2400" baseline="30000"/>
                <a:t>-1</a:t>
              </a:r>
              <a:r>
                <a:rPr lang="fr-FR" altLang="fr-FR" sz="2400"/>
                <a:t>.K</a:t>
              </a:r>
              <a:r>
                <a:rPr lang="fr-FR" altLang="fr-FR" sz="2400" baseline="30000"/>
                <a:t>-1</a:t>
              </a:r>
            </a:p>
          </p:txBody>
        </p:sp>
        <p:sp>
          <p:nvSpPr>
            <p:cNvPr id="92169" name="Text Box 9">
              <a:extLst>
                <a:ext uri="{FF2B5EF4-FFF2-40B4-BE49-F238E27FC236}">
                  <a16:creationId xmlns:a16="http://schemas.microsoft.com/office/drawing/2014/main" id="{9C8A1865-FBB6-6E43-A509-67947DF044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9" y="3490"/>
              <a:ext cx="130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/>
                <a:t>T</a:t>
              </a:r>
              <a:r>
                <a:rPr lang="fr-FR" altLang="fr-FR" sz="2400" baseline="-25000"/>
                <a:t>o</a:t>
              </a:r>
              <a:r>
                <a:rPr lang="fr-FR" altLang="fr-FR" sz="2400"/>
                <a:t> = T</a:t>
              </a:r>
              <a:r>
                <a:rPr lang="fr-FR" altLang="fr-FR" sz="2400" baseline="-25000"/>
                <a:t>p</a:t>
              </a:r>
              <a:r>
                <a:rPr lang="fr-FR" altLang="fr-FR" sz="2400"/>
                <a:t>  = 436 K </a:t>
              </a:r>
            </a:p>
          </p:txBody>
        </p:sp>
        <p:graphicFrame>
          <p:nvGraphicFramePr>
            <p:cNvPr id="92170" name="Object 10">
              <a:extLst>
                <a:ext uri="{FF2B5EF4-FFF2-40B4-BE49-F238E27FC236}">
                  <a16:creationId xmlns:a16="http://schemas.microsoft.com/office/drawing/2014/main" id="{18E26902-996B-224F-AF5E-5F8194B9F54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91" y="3254"/>
            <a:ext cx="1920" cy="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179" name="Equation" r:id="rId7" imgW="70218300" imgH="14630400" progId="Equation.3">
                    <p:embed/>
                  </p:oleObj>
                </mc:Choice>
                <mc:Fallback>
                  <p:oleObj name="Equation" r:id="rId7" imgW="70218300" imgH="146304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91" y="3254"/>
                          <a:ext cx="1920" cy="4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1" name="Rectangle 2">
            <a:extLst>
              <a:ext uri="{FF2B5EF4-FFF2-40B4-BE49-F238E27FC236}">
                <a16:creationId xmlns:a16="http://schemas.microsoft.com/office/drawing/2014/main" id="{928A4DF9-2905-724B-87C6-42CA7584E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185" name="Object 2">
            <a:extLst>
              <a:ext uri="{FF2B5EF4-FFF2-40B4-BE49-F238E27FC236}">
                <a16:creationId xmlns:a16="http://schemas.microsoft.com/office/drawing/2014/main" id="{DAD46780-8B07-B04C-BA77-FAD58711BED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08088" y="1792288"/>
          <a:ext cx="25781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197" name="Equation" r:id="rId3" imgW="59397900" imgH="18135600" progId="Equation.3">
                  <p:embed/>
                </p:oleObj>
              </mc:Choice>
              <mc:Fallback>
                <p:oleObj name="Equation" r:id="rId3" imgW="59397900" imgH="181356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08088" y="1792288"/>
                        <a:ext cx="2578100" cy="787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9507" name="Object 3">
            <a:extLst>
              <a:ext uri="{FF2B5EF4-FFF2-40B4-BE49-F238E27FC236}">
                <a16:creationId xmlns:a16="http://schemas.microsoft.com/office/drawing/2014/main" id="{4106104D-0E61-4349-A1CF-3A0A5B0B88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16100" y="2782888"/>
          <a:ext cx="59436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198" name="Equation" r:id="rId5" imgW="136918700" imgH="19304000" progId="Equation.3">
                  <p:embed/>
                </p:oleObj>
              </mc:Choice>
              <mc:Fallback>
                <p:oleObj name="Equation" r:id="rId5" imgW="136918700" imgH="193040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2782888"/>
                        <a:ext cx="59436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4">
            <a:extLst>
              <a:ext uri="{FF2B5EF4-FFF2-40B4-BE49-F238E27FC236}">
                <a16:creationId xmlns:a16="http://schemas.microsoft.com/office/drawing/2014/main" id="{A2646B5E-1171-B540-A623-35C8E765C3B5}"/>
              </a:ext>
            </a:extLst>
          </p:cNvPr>
          <p:cNvGrpSpPr>
            <a:grpSpLocks/>
          </p:cNvGrpSpPr>
          <p:nvPr/>
        </p:nvGrpSpPr>
        <p:grpSpPr bwMode="auto">
          <a:xfrm>
            <a:off x="763588" y="3830638"/>
            <a:ext cx="6816725" cy="1673225"/>
            <a:chOff x="481" y="2693"/>
            <a:chExt cx="4294" cy="1054"/>
          </a:xfrm>
        </p:grpSpPr>
        <p:sp>
          <p:nvSpPr>
            <p:cNvPr id="93189" name="Text Box 5">
              <a:extLst>
                <a:ext uri="{FF2B5EF4-FFF2-40B4-BE49-F238E27FC236}">
                  <a16:creationId xmlns:a16="http://schemas.microsoft.com/office/drawing/2014/main" id="{84799BC7-8390-0848-B9CE-DA161474FB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1" y="2693"/>
              <a:ext cx="1839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lnSpc>
                  <a:spcPct val="125000"/>
                </a:lnSpc>
                <a:spcBef>
                  <a:spcPct val="0"/>
                </a:spcBef>
              </a:pPr>
              <a:r>
                <a:rPr lang="fr-FR" altLang="fr-FR" sz="2400"/>
                <a:t>Soit numériquement: </a:t>
              </a:r>
            </a:p>
          </p:txBody>
        </p:sp>
        <p:graphicFrame>
          <p:nvGraphicFramePr>
            <p:cNvPr id="93190" name="Object 6">
              <a:extLst>
                <a:ext uri="{FF2B5EF4-FFF2-40B4-BE49-F238E27FC236}">
                  <a16:creationId xmlns:a16="http://schemas.microsoft.com/office/drawing/2014/main" id="{AB09AFAE-76D5-D546-91A3-EB828AC521C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51" y="3059"/>
            <a:ext cx="3424" cy="6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3199" name="Equation" r:id="rId7" imgW="125222000" imgH="25158700" progId="Equation.3">
                    <p:embed/>
                  </p:oleObj>
                </mc:Choice>
                <mc:Fallback>
                  <p:oleObj name="Equation" r:id="rId7" imgW="125222000" imgH="25158700" progId="Equation.3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51" y="3059"/>
                          <a:ext cx="3424" cy="6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15C6C5AC-E529-464D-B578-FA547BE26A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9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09" name="Picture 4">
            <a:extLst>
              <a:ext uri="{FF2B5EF4-FFF2-40B4-BE49-F238E27FC236}">
                <a16:creationId xmlns:a16="http://schemas.microsoft.com/office/drawing/2014/main" id="{02FF368F-E5A6-8A47-849A-366F03898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088" y="1682750"/>
            <a:ext cx="6423025" cy="408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135E8B7-6DDC-E345-A12E-9164A313FE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3" name="Picture 4">
            <a:extLst>
              <a:ext uri="{FF2B5EF4-FFF2-40B4-BE49-F238E27FC236}">
                <a16:creationId xmlns:a16="http://schemas.microsoft.com/office/drawing/2014/main" id="{5B5B58AE-30B8-AB41-9A69-8683225DE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800" y="1725613"/>
            <a:ext cx="5713413" cy="409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5D6A7C-5E62-754D-BE19-42B4C8C9BF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89" name="Group 2050">
            <a:extLst>
              <a:ext uri="{FF2B5EF4-FFF2-40B4-BE49-F238E27FC236}">
                <a16:creationId xmlns:a16="http://schemas.microsoft.com/office/drawing/2014/main" id="{6E5AC338-F017-114D-A405-1FCF48A5E18C}"/>
              </a:ext>
            </a:extLst>
          </p:cNvPr>
          <p:cNvGrpSpPr>
            <a:grpSpLocks/>
          </p:cNvGrpSpPr>
          <p:nvPr/>
        </p:nvGrpSpPr>
        <p:grpSpPr bwMode="auto">
          <a:xfrm>
            <a:off x="592138" y="1743075"/>
            <a:ext cx="5721350" cy="785813"/>
            <a:chOff x="265" y="1547"/>
            <a:chExt cx="3604" cy="495"/>
          </a:xfrm>
        </p:grpSpPr>
        <p:sp>
          <p:nvSpPr>
            <p:cNvPr id="12294" name="Text Box 2051">
              <a:extLst>
                <a:ext uri="{FF2B5EF4-FFF2-40B4-BE49-F238E27FC236}">
                  <a16:creationId xmlns:a16="http://schemas.microsoft.com/office/drawing/2014/main" id="{6F0F47EC-AF87-1743-8D5A-D602F44001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" y="1670"/>
              <a:ext cx="360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Réaction de type:   		A  	 	B</a:t>
              </a:r>
            </a:p>
          </p:txBody>
        </p:sp>
        <p:sp>
          <p:nvSpPr>
            <p:cNvPr id="12295" name="Line 2052">
              <a:extLst>
                <a:ext uri="{FF2B5EF4-FFF2-40B4-BE49-F238E27FC236}">
                  <a16:creationId xmlns:a16="http://schemas.microsoft.com/office/drawing/2014/main" id="{A5BC5BBA-2D5B-8441-B2F7-C245447964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4" y="1791"/>
              <a:ext cx="5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296" name="Line 2053">
              <a:extLst>
                <a:ext uri="{FF2B5EF4-FFF2-40B4-BE49-F238E27FC236}">
                  <a16:creationId xmlns:a16="http://schemas.microsoft.com/office/drawing/2014/main" id="{F18C193B-C566-9441-99F6-BE6450E6E4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010" y="1854"/>
              <a:ext cx="5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297" name="Text Box 2054">
              <a:extLst>
                <a:ext uri="{FF2B5EF4-FFF2-40B4-BE49-F238E27FC236}">
                  <a16:creationId xmlns:a16="http://schemas.microsoft.com/office/drawing/2014/main" id="{0A371F01-A152-AF4C-8A40-603E375AF5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9" y="1547"/>
              <a:ext cx="2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1800"/>
                <a:t>k</a:t>
              </a:r>
              <a:r>
                <a:rPr lang="fr-FR" altLang="fr-FR" sz="1800" baseline="-25000"/>
                <a:t>1</a:t>
              </a:r>
              <a:r>
                <a:rPr lang="fr-FR" altLang="fr-FR" sz="1800"/>
                <a:t> </a:t>
              </a:r>
            </a:p>
          </p:txBody>
        </p:sp>
        <p:sp>
          <p:nvSpPr>
            <p:cNvPr id="12298" name="Text Box 2055">
              <a:extLst>
                <a:ext uri="{FF2B5EF4-FFF2-40B4-BE49-F238E27FC236}">
                  <a16:creationId xmlns:a16="http://schemas.microsoft.com/office/drawing/2014/main" id="{8896B0B0-056D-F54D-A25F-0D6874B7F0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9" y="1811"/>
              <a:ext cx="27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1800"/>
                <a:t>k</a:t>
              </a:r>
              <a:r>
                <a:rPr lang="fr-FR" altLang="fr-FR" sz="1800" baseline="-25000"/>
                <a:t>2</a:t>
              </a:r>
              <a:r>
                <a:rPr lang="fr-FR" altLang="fr-FR" sz="1800"/>
                <a:t> </a:t>
              </a:r>
            </a:p>
          </p:txBody>
        </p:sp>
      </p:grpSp>
      <p:graphicFrame>
        <p:nvGraphicFramePr>
          <p:cNvPr id="12290" name="Object 2059">
            <a:extLst>
              <a:ext uri="{FF2B5EF4-FFF2-40B4-BE49-F238E27FC236}">
                <a16:creationId xmlns:a16="http://schemas.microsoft.com/office/drawing/2014/main" id="{7049712D-42B2-2846-A648-2B7AE1C6BA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06525" y="2597150"/>
          <a:ext cx="56515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3" name="Équation" r:id="rId3" imgW="130200400" imgH="17259300" progId="Equation.3">
                  <p:embed/>
                </p:oleObj>
              </mc:Choice>
              <mc:Fallback>
                <p:oleObj name="Équation" r:id="rId3" imgW="130200400" imgH="17259300" progId="Equation.3">
                  <p:embed/>
                  <p:pic>
                    <p:nvPicPr>
                      <p:cNvPr id="0" name="Object 205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6525" y="2597150"/>
                        <a:ext cx="5651500" cy="749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91" name="Text Box 2060">
            <a:extLst>
              <a:ext uri="{FF2B5EF4-FFF2-40B4-BE49-F238E27FC236}">
                <a16:creationId xmlns:a16="http://schemas.microsoft.com/office/drawing/2014/main" id="{6134E1EC-F00A-F84E-A4BB-54BC87E74F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450" y="3440113"/>
            <a:ext cx="32369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/>
              <a:t>Pas de B dans l</a:t>
            </a:r>
            <a:r>
              <a:rPr lang="ja-JP" altLang="fr-FR" sz="2000"/>
              <a:t>’</a:t>
            </a:r>
            <a:r>
              <a:rPr lang="fr-FR" altLang="ja-JP" sz="2000"/>
              <a:t>alimentation </a:t>
            </a:r>
            <a:endParaRPr lang="fr-FR" altLang="fr-FR" sz="2000"/>
          </a:p>
        </p:txBody>
      </p:sp>
      <p:graphicFrame>
        <p:nvGraphicFramePr>
          <p:cNvPr id="68622" name="Object 2062">
            <a:extLst>
              <a:ext uri="{FF2B5EF4-FFF2-40B4-BE49-F238E27FC236}">
                <a16:creationId xmlns:a16="http://schemas.microsoft.com/office/drawing/2014/main" id="{5C45F69D-8F98-5445-AD9B-48FA32E584C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90850" y="3944938"/>
          <a:ext cx="3675063" cy="177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4" name="…quation" r:id="rId5" imgW="1866900" imgH="901700" progId="Equation.3">
                  <p:embed/>
                </p:oleObj>
              </mc:Choice>
              <mc:Fallback>
                <p:oleObj name="…quation" r:id="rId5" imgW="1866900" imgH="901700" progId="Equation.3">
                  <p:embed/>
                  <p:pic>
                    <p:nvPicPr>
                      <p:cNvPr id="0" name="Object 206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90850" y="3944938"/>
                        <a:ext cx="3675063" cy="177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2">
            <a:extLst>
              <a:ext uri="{FF2B5EF4-FFF2-40B4-BE49-F238E27FC236}">
                <a16:creationId xmlns:a16="http://schemas.microsoft.com/office/drawing/2014/main" id="{8B603315-0F2F-CF49-9CD1-95DF2B71C7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0485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63588" indent="-763588" algn="l">
              <a:tabLst>
                <a:tab pos="1062038" algn="l"/>
              </a:tabLst>
              <a:defRPr/>
            </a:pPr>
            <a:r>
              <a:rPr lang="fr-FR" altLang="fr-FR" i="1" kern="0" dirty="0">
                <a:ea typeface="ＭＳ Ｐゴシック" panose="020B0600070205080204" pitchFamily="34" charset="-128"/>
              </a:rPr>
              <a:t>31</a:t>
            </a:r>
            <a:r>
              <a:rPr lang="fr-FR" altLang="fr-FR" kern="0" dirty="0">
                <a:ea typeface="ＭＳ Ｐゴシック" panose="020B0600070205080204" pitchFamily="34" charset="-128"/>
              </a:rPr>
              <a:t> 	Cas des réactions 	équilibrées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>
            <a:extLst>
              <a:ext uri="{FF2B5EF4-FFF2-40B4-BE49-F238E27FC236}">
                <a16:creationId xmlns:a16="http://schemas.microsoft.com/office/drawing/2014/main" id="{5726EF66-BC19-6A4E-98DC-E8BB1E81F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482850"/>
            <a:ext cx="1841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aphicFrame>
        <p:nvGraphicFramePr>
          <p:cNvPr id="96258" name="Object 8">
            <a:extLst>
              <a:ext uri="{FF2B5EF4-FFF2-40B4-BE49-F238E27FC236}">
                <a16:creationId xmlns:a16="http://schemas.microsoft.com/office/drawing/2014/main" id="{37CDAB49-9355-D84C-94F8-59F8D254E4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57463" y="1609725"/>
          <a:ext cx="31877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69" name="Equation" r:id="rId3" imgW="73431400" imgH="21069300" progId="Equation.3">
                  <p:embed/>
                </p:oleObj>
              </mc:Choice>
              <mc:Fallback>
                <p:oleObj name="Equation" r:id="rId3" imgW="73431400" imgH="210693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7463" y="1609725"/>
                        <a:ext cx="31877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6259" name="AutoShape 11">
            <a:extLst>
              <a:ext uri="{FF2B5EF4-FFF2-40B4-BE49-F238E27FC236}">
                <a16:creationId xmlns:a16="http://schemas.microsoft.com/office/drawing/2014/main" id="{B18558E5-87A5-3541-A3A2-A4B684C4D3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1550" y="2640013"/>
            <a:ext cx="846138" cy="731837"/>
          </a:xfrm>
          <a:prstGeom prst="triangle">
            <a:avLst>
              <a:gd name="adj" fmla="val 50000"/>
            </a:avLst>
          </a:prstGeom>
          <a:noFill/>
          <a:ln w="38100">
            <a:solidFill>
              <a:srgbClr val="CC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b="1"/>
              <a:t>!</a:t>
            </a:r>
          </a:p>
        </p:txBody>
      </p:sp>
      <p:sp>
        <p:nvSpPr>
          <p:cNvPr id="96260" name="Text Box 13">
            <a:extLst>
              <a:ext uri="{FF2B5EF4-FFF2-40B4-BE49-F238E27FC236}">
                <a16:creationId xmlns:a16="http://schemas.microsoft.com/office/drawing/2014/main" id="{7936D0C1-88D7-2D48-8A1A-F232392C4D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5150" y="2855913"/>
            <a:ext cx="62436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fr-FR" altLang="fr-FR" sz="2400"/>
              <a:t>Cette relation doit être vérifiée à chaque instant </a:t>
            </a:r>
          </a:p>
        </p:txBody>
      </p:sp>
      <p:sp>
        <p:nvSpPr>
          <p:cNvPr id="96261" name="Text Box 14">
            <a:extLst>
              <a:ext uri="{FF2B5EF4-FFF2-40B4-BE49-F238E27FC236}">
                <a16:creationId xmlns:a16="http://schemas.microsoft.com/office/drawing/2014/main" id="{0A1148F6-7DE1-B44F-9FA8-68791132B9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475" y="3911600"/>
            <a:ext cx="70564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fr-FR" altLang="fr-FR" sz="2000"/>
              <a:t>Une condition empirique, valable dans les conditions initiales est: </a:t>
            </a:r>
          </a:p>
        </p:txBody>
      </p:sp>
      <p:graphicFrame>
        <p:nvGraphicFramePr>
          <p:cNvPr id="96262" name="Object 15">
            <a:extLst>
              <a:ext uri="{FF2B5EF4-FFF2-40B4-BE49-F238E27FC236}">
                <a16:creationId xmlns:a16="http://schemas.microsoft.com/office/drawing/2014/main" id="{9C56D185-F45F-C04E-A7C8-28C2F58373B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28888" y="4548188"/>
          <a:ext cx="2743200" cy="969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70" name="…quation" r:id="rId5" imgW="63195200" imgH="22237700" progId="Equation.3">
                  <p:embed/>
                </p:oleObj>
              </mc:Choice>
              <mc:Fallback>
                <p:oleObj name="…quation" r:id="rId5" imgW="63195200" imgH="222377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8888" y="4548188"/>
                        <a:ext cx="2743200" cy="969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6263" name="Rectangle 17">
            <a:extLst>
              <a:ext uri="{FF2B5EF4-FFF2-40B4-BE49-F238E27FC236}">
                <a16:creationId xmlns:a16="http://schemas.microsoft.com/office/drawing/2014/main" id="{741CFE28-9A1A-9248-9D42-747E85D868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4075" y="4441825"/>
            <a:ext cx="3311525" cy="1295400"/>
          </a:xfrm>
          <a:prstGeom prst="rect">
            <a:avLst/>
          </a:prstGeom>
          <a:noFill/>
          <a:ln w="57150">
            <a:solidFill>
              <a:srgbClr val="33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D81D7808-CA35-9C48-829B-D7B4E3485E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062038" algn="l"/>
              </a:tabLst>
              <a:defRPr/>
            </a:pPr>
            <a:r>
              <a:rPr lang="fr-FR" altLang="fr-FR" sz="3200" kern="0" dirty="0">
                <a:ea typeface="ＭＳ Ｐゴシック" panose="020B0600070205080204" pitchFamily="34" charset="-128"/>
              </a:rPr>
              <a:t>34 	Stabilité thermique des réacteurs 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>
            <a:extLst>
              <a:ext uri="{FF2B5EF4-FFF2-40B4-BE49-F238E27FC236}">
                <a16:creationId xmlns:a16="http://schemas.microsoft.com/office/drawing/2014/main" id="{6C3B6F7E-6EF6-0546-B909-B694CA918C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4000500"/>
            <a:ext cx="2743200" cy="12954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sp>
        <p:nvSpPr>
          <p:cNvPr id="97282" name="Rectangle 3">
            <a:extLst>
              <a:ext uri="{FF2B5EF4-FFF2-40B4-BE49-F238E27FC236}">
                <a16:creationId xmlns:a16="http://schemas.microsoft.com/office/drawing/2014/main" id="{3645682D-252C-5049-8B09-BA11FD44527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3400" y="1709738"/>
            <a:ext cx="8267700" cy="1498600"/>
          </a:xfrm>
        </p:spPr>
        <p:txBody>
          <a:bodyPr/>
          <a:lstStyle/>
          <a:p>
            <a:pPr marL="1333500" indent="-1333500" algn="l">
              <a:lnSpc>
                <a:spcPct val="90000"/>
              </a:lnSpc>
              <a:tabLst>
                <a:tab pos="762000" algn="l"/>
              </a:tabLst>
            </a:pPr>
            <a:r>
              <a:rPr lang="fr-FR" altLang="fr-FR" sz="36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351	Estimation du coefficient de transfert de 				chaleur global</a:t>
            </a:r>
            <a:r>
              <a:rPr lang="fr-FR" altLang="fr-FR" sz="2800">
                <a:solidFill>
                  <a:srgbClr val="40A3D1"/>
                </a:solidFill>
                <a:ea typeface="ＭＳ Ｐゴシック" panose="020B0600070205080204" pitchFamily="34" charset="-128"/>
              </a:rPr>
              <a:t>  </a:t>
            </a:r>
            <a:r>
              <a:rPr lang="fr-FR" altLang="fr-FR" sz="36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  <p:sp>
        <p:nvSpPr>
          <p:cNvPr id="150532" name="Oval 4">
            <a:extLst>
              <a:ext uri="{FF2B5EF4-FFF2-40B4-BE49-F238E27FC236}">
                <a16:creationId xmlns:a16="http://schemas.microsoft.com/office/drawing/2014/main" id="{BD5226DB-3646-3D49-B4E7-064FA6969A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8600" y="4457700"/>
            <a:ext cx="673100" cy="673100"/>
          </a:xfrm>
          <a:prstGeom prst="ellipse">
            <a:avLst/>
          </a:prstGeom>
          <a:solidFill>
            <a:schemeClr val="bg1"/>
          </a:solidFill>
          <a:ln w="9525">
            <a:solidFill>
              <a:srgbClr val="33660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/>
          </a:p>
        </p:txBody>
      </p:sp>
      <p:graphicFrame>
        <p:nvGraphicFramePr>
          <p:cNvPr id="150533" name="Object 5">
            <a:extLst>
              <a:ext uri="{FF2B5EF4-FFF2-40B4-BE49-F238E27FC236}">
                <a16:creationId xmlns:a16="http://schemas.microsoft.com/office/drawing/2014/main" id="{E3B1E50F-3A9D-C045-876C-0CF88282E3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6950" y="4108450"/>
          <a:ext cx="2476500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289" name="Equation" r:id="rId3" imgW="57048400" imgH="20193000" progId="Equation.3">
                  <p:embed/>
                </p:oleObj>
              </mc:Choice>
              <mc:Fallback>
                <p:oleObj name="Equation" r:id="rId3" imgW="57048400" imgH="201930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6950" y="4108450"/>
                        <a:ext cx="2476500" cy="876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4" name="Text Box 6">
            <a:extLst>
              <a:ext uri="{FF2B5EF4-FFF2-40B4-BE49-F238E27FC236}">
                <a16:creationId xmlns:a16="http://schemas.microsoft.com/office/drawing/2014/main" id="{B5222C35-3173-3241-9877-0DEF57A673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65525" y="4065588"/>
            <a:ext cx="55959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000"/>
              <a:t>Conductance de transfert côté mélange réactionnel </a:t>
            </a:r>
          </a:p>
          <a:p>
            <a:pPr algn="ctr">
              <a:spcBef>
                <a:spcPct val="0"/>
              </a:spcBef>
            </a:pPr>
            <a:r>
              <a:rPr lang="fr-FR" altLang="fr-FR" sz="2000"/>
              <a:t>(échange convectif) 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0F77CB1-63EC-DD4E-9892-8E9ACB4411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11200" indent="-711200" algn="l">
              <a:buFontTx/>
              <a:buAutoNum type="arabicPlain" startAt="35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Données sur les échanges thermiques 	dans les réacteurs industriels</a:t>
            </a:r>
            <a:r>
              <a:rPr lang="fr-FR" altLang="fr-FR" sz="3600" dirty="0">
                <a:ea typeface="ＭＳ Ｐゴシック" panose="020B0600070205080204" pitchFamily="34" charset="-128"/>
              </a:rPr>
              <a:t>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530" grpId="0" animBg="1"/>
      <p:bldP spid="150532" grpId="0" animBg="1"/>
      <p:bldP spid="150534" grpId="0" autoUpdateAnimBg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Rectangle 2">
            <a:extLst>
              <a:ext uri="{FF2B5EF4-FFF2-40B4-BE49-F238E27FC236}">
                <a16:creationId xmlns:a16="http://schemas.microsoft.com/office/drawing/2014/main" id="{43916BB6-1B97-DA45-947E-DD305C7CA5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4000500"/>
            <a:ext cx="2743200" cy="12954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98306" name="Oval 4">
            <a:extLst>
              <a:ext uri="{FF2B5EF4-FFF2-40B4-BE49-F238E27FC236}">
                <a16:creationId xmlns:a16="http://schemas.microsoft.com/office/drawing/2014/main" id="{79E79DF8-A95E-DA49-B84B-C605F191C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7500" y="4394200"/>
            <a:ext cx="673100" cy="673100"/>
          </a:xfrm>
          <a:prstGeom prst="ellipse">
            <a:avLst/>
          </a:prstGeom>
          <a:solidFill>
            <a:schemeClr val="bg1"/>
          </a:solidFill>
          <a:ln w="9525">
            <a:solidFill>
              <a:srgbClr val="33660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graphicFrame>
        <p:nvGraphicFramePr>
          <p:cNvPr id="98307" name="Object 5">
            <a:extLst>
              <a:ext uri="{FF2B5EF4-FFF2-40B4-BE49-F238E27FC236}">
                <a16:creationId xmlns:a16="http://schemas.microsoft.com/office/drawing/2014/main" id="{132608C0-D705-F24B-A324-35757D56FCA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6950" y="4108450"/>
          <a:ext cx="2476500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13" name="Equation" r:id="rId3" imgW="57048400" imgH="20193000" progId="Equation.3">
                  <p:embed/>
                </p:oleObj>
              </mc:Choice>
              <mc:Fallback>
                <p:oleObj name="Equation" r:id="rId3" imgW="57048400" imgH="201930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6950" y="4108450"/>
                        <a:ext cx="2476500" cy="876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8308" name="Text Box 6">
            <a:extLst>
              <a:ext uri="{FF2B5EF4-FFF2-40B4-BE49-F238E27FC236}">
                <a16:creationId xmlns:a16="http://schemas.microsoft.com/office/drawing/2014/main" id="{D2167962-0F55-6C4D-9A76-C29E2269B7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500" y="4065588"/>
            <a:ext cx="4732338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000">
                <a:latin typeface="Times New Roman" panose="02020603050405020304" pitchFamily="18" charset="0"/>
              </a:rPr>
              <a:t>Conductance de transfert côté fluide externe </a:t>
            </a:r>
          </a:p>
          <a:p>
            <a:pPr algn="ctr">
              <a:spcBef>
                <a:spcPct val="0"/>
              </a:spcBef>
            </a:pPr>
            <a:r>
              <a:rPr lang="fr-FR" altLang="fr-FR" sz="2000">
                <a:latin typeface="Times New Roman" panose="02020603050405020304" pitchFamily="18" charset="0"/>
              </a:rPr>
              <a:t>(échange convectif) 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E7C1D43F-C09D-A749-8C88-B12AB5310D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11200" indent="-711200" algn="l">
              <a:buFontTx/>
              <a:buAutoNum type="arabicPlain" startAt="35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Données sur les échanges thermiques 	dans les réacteurs industriels</a:t>
            </a:r>
            <a:r>
              <a:rPr lang="fr-FR" altLang="fr-FR" sz="3600" dirty="0">
                <a:ea typeface="ＭＳ Ｐゴシック" panose="020B0600070205080204" pitchFamily="34" charset="-128"/>
              </a:rPr>
              <a:t>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98310" name="Rectangle 3">
            <a:extLst>
              <a:ext uri="{FF2B5EF4-FFF2-40B4-BE49-F238E27FC236}">
                <a16:creationId xmlns:a16="http://schemas.microsoft.com/office/drawing/2014/main" id="{CE1F9EF4-DE72-0742-BC24-0EF11125C59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3400" y="1709738"/>
            <a:ext cx="8267700" cy="1498600"/>
          </a:xfrm>
        </p:spPr>
        <p:txBody>
          <a:bodyPr/>
          <a:lstStyle/>
          <a:p>
            <a:pPr marL="1333500" indent="-1333500" algn="l">
              <a:lnSpc>
                <a:spcPct val="90000"/>
              </a:lnSpc>
              <a:tabLst>
                <a:tab pos="762000" algn="l"/>
              </a:tabLst>
            </a:pPr>
            <a:r>
              <a:rPr lang="fr-FR" altLang="fr-FR" sz="36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351	Estimation du coefficient de transfert de 				chaleur global</a:t>
            </a:r>
            <a:r>
              <a:rPr lang="fr-FR" altLang="fr-FR" sz="2800">
                <a:solidFill>
                  <a:srgbClr val="40A3D1"/>
                </a:solidFill>
                <a:ea typeface="ＭＳ Ｐゴシック" panose="020B0600070205080204" pitchFamily="34" charset="-128"/>
              </a:rPr>
              <a:t>  </a:t>
            </a:r>
            <a:r>
              <a:rPr lang="fr-FR" altLang="fr-FR" sz="36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2">
            <a:extLst>
              <a:ext uri="{FF2B5EF4-FFF2-40B4-BE49-F238E27FC236}">
                <a16:creationId xmlns:a16="http://schemas.microsoft.com/office/drawing/2014/main" id="{49A5716B-72F2-8C47-9C63-12CACCA90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4000500"/>
            <a:ext cx="2743200" cy="12954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99330" name="Oval 4">
            <a:extLst>
              <a:ext uri="{FF2B5EF4-FFF2-40B4-BE49-F238E27FC236}">
                <a16:creationId xmlns:a16="http://schemas.microsoft.com/office/drawing/2014/main" id="{C7434A51-DE0A-9F45-9A9F-539AAC03E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1700" y="4013200"/>
            <a:ext cx="673100" cy="673100"/>
          </a:xfrm>
          <a:prstGeom prst="ellipse">
            <a:avLst/>
          </a:prstGeom>
          <a:solidFill>
            <a:schemeClr val="bg1"/>
          </a:solidFill>
          <a:ln w="9525">
            <a:solidFill>
              <a:srgbClr val="33660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graphicFrame>
        <p:nvGraphicFramePr>
          <p:cNvPr id="99331" name="Object 5">
            <a:extLst>
              <a:ext uri="{FF2B5EF4-FFF2-40B4-BE49-F238E27FC236}">
                <a16:creationId xmlns:a16="http://schemas.microsoft.com/office/drawing/2014/main" id="{A077A58C-99FB-7241-A0F1-2C13359C315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6950" y="4108450"/>
          <a:ext cx="2476500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37" name="Equation" r:id="rId3" imgW="57048400" imgH="20193000" progId="Equation.3">
                  <p:embed/>
                </p:oleObj>
              </mc:Choice>
              <mc:Fallback>
                <p:oleObj name="Equation" r:id="rId3" imgW="57048400" imgH="201930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6950" y="4108450"/>
                        <a:ext cx="2476500" cy="876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9332" name="Text Box 6">
            <a:extLst>
              <a:ext uri="{FF2B5EF4-FFF2-40B4-BE49-F238E27FC236}">
                <a16:creationId xmlns:a16="http://schemas.microsoft.com/office/drawing/2014/main" id="{3A62E4C3-8A34-A345-A466-72440F7300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52938" y="4725988"/>
            <a:ext cx="24939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000">
                <a:latin typeface="Times New Roman" panose="02020603050405020304" pitchFamily="18" charset="0"/>
              </a:rPr>
              <a:t>Épaisseur de la paroi  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DBC2375-FB29-A243-A187-36C629FA31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11200" indent="-711200" algn="l">
              <a:buFontTx/>
              <a:buAutoNum type="arabicPlain" startAt="35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Données sur les échanges thermiques 	dans les réacteurs industriels</a:t>
            </a:r>
            <a:r>
              <a:rPr lang="fr-FR" altLang="fr-FR" sz="3600" dirty="0">
                <a:ea typeface="ＭＳ Ｐゴシック" panose="020B0600070205080204" pitchFamily="34" charset="-128"/>
              </a:rPr>
              <a:t>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99334" name="Rectangle 3">
            <a:extLst>
              <a:ext uri="{FF2B5EF4-FFF2-40B4-BE49-F238E27FC236}">
                <a16:creationId xmlns:a16="http://schemas.microsoft.com/office/drawing/2014/main" id="{915D3605-8AED-FF4B-846D-B4A7D5EB24A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3400" y="1709738"/>
            <a:ext cx="8267700" cy="1498600"/>
          </a:xfrm>
        </p:spPr>
        <p:txBody>
          <a:bodyPr/>
          <a:lstStyle/>
          <a:p>
            <a:pPr marL="1333500" indent="-1333500" algn="l">
              <a:lnSpc>
                <a:spcPct val="90000"/>
              </a:lnSpc>
              <a:tabLst>
                <a:tab pos="762000" algn="l"/>
              </a:tabLst>
            </a:pPr>
            <a:r>
              <a:rPr lang="fr-FR" altLang="fr-FR" sz="36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351	Estimation du coefficient de transfert de 				chaleur global</a:t>
            </a:r>
            <a:r>
              <a:rPr lang="fr-FR" altLang="fr-FR" sz="2800">
                <a:solidFill>
                  <a:srgbClr val="40A3D1"/>
                </a:solidFill>
                <a:ea typeface="ＭＳ Ｐゴシック" panose="020B0600070205080204" pitchFamily="34" charset="-128"/>
              </a:rPr>
              <a:t>  </a:t>
            </a:r>
            <a:r>
              <a:rPr lang="fr-FR" altLang="fr-FR" sz="36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Rectangle 2">
            <a:extLst>
              <a:ext uri="{FF2B5EF4-FFF2-40B4-BE49-F238E27FC236}">
                <a16:creationId xmlns:a16="http://schemas.microsoft.com/office/drawing/2014/main" id="{8AFB374C-F49B-F749-82F7-7BE2287455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4000500"/>
            <a:ext cx="2743200" cy="12954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100354" name="Oval 4">
            <a:extLst>
              <a:ext uri="{FF2B5EF4-FFF2-40B4-BE49-F238E27FC236}">
                <a16:creationId xmlns:a16="http://schemas.microsoft.com/office/drawing/2014/main" id="{20CEE6F2-F953-EB42-8A5C-27D51E0A5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1700" y="4394200"/>
            <a:ext cx="673100" cy="673100"/>
          </a:xfrm>
          <a:prstGeom prst="ellipse">
            <a:avLst/>
          </a:prstGeom>
          <a:solidFill>
            <a:schemeClr val="bg1"/>
          </a:solidFill>
          <a:ln w="9525">
            <a:solidFill>
              <a:srgbClr val="33660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  <p:graphicFrame>
        <p:nvGraphicFramePr>
          <p:cNvPr id="100355" name="Object 5">
            <a:extLst>
              <a:ext uri="{FF2B5EF4-FFF2-40B4-BE49-F238E27FC236}">
                <a16:creationId xmlns:a16="http://schemas.microsoft.com/office/drawing/2014/main" id="{702D4AD6-A3DA-2B4C-BDC6-C61D96715A3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6950" y="4108450"/>
          <a:ext cx="2476500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61" name="Equation" r:id="rId3" imgW="57048400" imgH="20193000" progId="Equation.3">
                  <p:embed/>
                </p:oleObj>
              </mc:Choice>
              <mc:Fallback>
                <p:oleObj name="Equation" r:id="rId3" imgW="57048400" imgH="201930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6950" y="4108450"/>
                        <a:ext cx="2476500" cy="876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0356" name="Text Box 6">
            <a:extLst>
              <a:ext uri="{FF2B5EF4-FFF2-40B4-BE49-F238E27FC236}">
                <a16:creationId xmlns:a16="http://schemas.microsoft.com/office/drawing/2014/main" id="{A55D38ED-BBC2-BF42-BB45-984CA336A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25" y="4459288"/>
            <a:ext cx="3984625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FR" altLang="fr-FR" sz="2000">
                <a:latin typeface="Times New Roman" panose="02020603050405020304" pitchFamily="18" charset="0"/>
              </a:rPr>
              <a:t>Conductibilité thermique de la paroi  </a:t>
            </a:r>
          </a:p>
          <a:p>
            <a:pPr algn="ctr">
              <a:spcBef>
                <a:spcPct val="0"/>
              </a:spcBef>
            </a:pPr>
            <a:endParaRPr lang="fr-FR" altLang="fr-FR" sz="2000">
              <a:latin typeface="Times New Roman" panose="02020603050405020304" pitchFamily="18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5E04C12-EC2A-FA49-8BB1-09B5D5627E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2713"/>
            <a:ext cx="7797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11200" indent="-711200" algn="l">
              <a:buFontTx/>
              <a:buAutoNum type="arabicPlain" startAt="35"/>
              <a:tabLst>
                <a:tab pos="1062038" algn="l"/>
              </a:tabLst>
              <a:defRPr/>
            </a:pPr>
            <a:r>
              <a:rPr lang="fr-FR" altLang="fr-FR" sz="3200" dirty="0">
                <a:ea typeface="ＭＳ Ｐゴシック" panose="020B0600070205080204" pitchFamily="34" charset="-128"/>
              </a:rPr>
              <a:t>Données sur les échanges thermiques 	dans les réacteurs industriels</a:t>
            </a:r>
            <a:r>
              <a:rPr lang="fr-FR" altLang="fr-FR" sz="3600" dirty="0">
                <a:ea typeface="ＭＳ Ｐゴシック" panose="020B0600070205080204" pitchFamily="34" charset="-128"/>
              </a:rPr>
              <a:t>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100358" name="Rectangle 3">
            <a:extLst>
              <a:ext uri="{FF2B5EF4-FFF2-40B4-BE49-F238E27FC236}">
                <a16:creationId xmlns:a16="http://schemas.microsoft.com/office/drawing/2014/main" id="{F803557F-4F3D-7845-9955-53D3278771D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3400" y="1709738"/>
            <a:ext cx="8267700" cy="1498600"/>
          </a:xfrm>
        </p:spPr>
        <p:txBody>
          <a:bodyPr/>
          <a:lstStyle/>
          <a:p>
            <a:pPr marL="1333500" indent="-1333500" algn="l">
              <a:lnSpc>
                <a:spcPct val="90000"/>
              </a:lnSpc>
              <a:tabLst>
                <a:tab pos="762000" algn="l"/>
              </a:tabLst>
            </a:pPr>
            <a:r>
              <a:rPr lang="fr-FR" altLang="fr-FR" sz="36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351	Estimation du coefficient de transfert de 				chaleur global</a:t>
            </a:r>
            <a:r>
              <a:rPr lang="fr-FR" altLang="fr-FR" sz="2800">
                <a:solidFill>
                  <a:srgbClr val="40A3D1"/>
                </a:solidFill>
                <a:ea typeface="ＭＳ Ｐゴシック" panose="020B0600070205080204" pitchFamily="34" charset="-128"/>
              </a:rPr>
              <a:t>  </a:t>
            </a:r>
            <a:r>
              <a:rPr lang="fr-FR" altLang="fr-FR" sz="360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2">
            <a:extLst>
              <a:ext uri="{FF2B5EF4-FFF2-40B4-BE49-F238E27FC236}">
                <a16:creationId xmlns:a16="http://schemas.microsoft.com/office/drawing/2014/main" id="{870A7323-C500-5D4F-B9D3-1116198847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038" y="2197100"/>
            <a:ext cx="7875587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AutoNum type="arabicPlain" startAt="352"/>
            </a:pPr>
            <a:r>
              <a:rPr lang="fr-FR" altLang="fr-FR" sz="2400">
                <a:solidFill>
                  <a:srgbClr val="40A3D1"/>
                </a:solidFill>
              </a:rPr>
              <a:t> Exemple du transfert dans une cuve agitée. Evaluation du 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</a:rPr>
              <a:t>coefficient de transfert de chaleur côté mélange réactionnel</a:t>
            </a:r>
          </a:p>
        </p:txBody>
      </p:sp>
      <p:sp>
        <p:nvSpPr>
          <p:cNvPr id="101378" name="Text Box 3">
            <a:extLst>
              <a:ext uri="{FF2B5EF4-FFF2-40B4-BE49-F238E27FC236}">
                <a16:creationId xmlns:a16="http://schemas.microsoft.com/office/drawing/2014/main" id="{6A4240AF-4CFF-F742-83E8-2B2FD855F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125" y="3343275"/>
            <a:ext cx="27495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Corrélation de type: </a:t>
            </a:r>
          </a:p>
        </p:txBody>
      </p:sp>
      <p:sp>
        <p:nvSpPr>
          <p:cNvPr id="101379" name="Text Box 4">
            <a:extLst>
              <a:ext uri="{FF2B5EF4-FFF2-40B4-BE49-F238E27FC236}">
                <a16:creationId xmlns:a16="http://schemas.microsoft.com/office/drawing/2014/main" id="{C7CC6A3C-98F0-574B-B4AE-1ECF7758F3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3025" y="3851275"/>
            <a:ext cx="32432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/>
              <a:t>Nu</a:t>
            </a:r>
            <a:r>
              <a:rPr lang="fr-FR" altLang="fr-FR" sz="2400" baseline="-25000"/>
              <a:t>int</a:t>
            </a:r>
            <a:r>
              <a:rPr lang="fr-FR" altLang="fr-FR" sz="2400"/>
              <a:t>  =  a Re</a:t>
            </a:r>
            <a:r>
              <a:rPr lang="fr-FR" altLang="fr-FR" sz="2400" baseline="30000"/>
              <a:t>b</a:t>
            </a:r>
            <a:r>
              <a:rPr lang="fr-FR" altLang="fr-FR" sz="2400"/>
              <a:t> Pr</a:t>
            </a:r>
            <a:r>
              <a:rPr lang="fr-FR" altLang="fr-FR" sz="2400" baseline="30000"/>
              <a:t>1/3</a:t>
            </a:r>
            <a:r>
              <a:rPr lang="fr-FR" altLang="fr-FR" sz="2400"/>
              <a:t> Vis</a:t>
            </a:r>
            <a:r>
              <a:rPr lang="fr-FR" altLang="fr-FR" sz="2400" baseline="30000"/>
              <a:t>m</a:t>
            </a:r>
            <a:r>
              <a:rPr lang="fr-FR" altLang="fr-FR" sz="2400"/>
              <a:t> </a:t>
            </a:r>
          </a:p>
        </p:txBody>
      </p:sp>
      <p:grpSp>
        <p:nvGrpSpPr>
          <p:cNvPr id="2" name="Group 5">
            <a:extLst>
              <a:ext uri="{FF2B5EF4-FFF2-40B4-BE49-F238E27FC236}">
                <a16:creationId xmlns:a16="http://schemas.microsoft.com/office/drawing/2014/main" id="{6033C394-CB46-F046-A737-3712C7026CF4}"/>
              </a:ext>
            </a:extLst>
          </p:cNvPr>
          <p:cNvGrpSpPr>
            <a:grpSpLocks/>
          </p:cNvGrpSpPr>
          <p:nvPr/>
        </p:nvGrpSpPr>
        <p:grpSpPr bwMode="auto">
          <a:xfrm>
            <a:off x="177800" y="4254500"/>
            <a:ext cx="1905000" cy="1771650"/>
            <a:chOff x="112" y="2680"/>
            <a:chExt cx="1200" cy="1116"/>
          </a:xfrm>
        </p:grpSpPr>
        <p:sp>
          <p:nvSpPr>
            <p:cNvPr id="101397" name="Text Box 6">
              <a:extLst>
                <a:ext uri="{FF2B5EF4-FFF2-40B4-BE49-F238E27FC236}">
                  <a16:creationId xmlns:a16="http://schemas.microsoft.com/office/drawing/2014/main" id="{66ABC742-35A1-EB4B-A304-FCDE5DC7C2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" y="3050"/>
              <a:ext cx="74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Nusselt </a:t>
              </a:r>
            </a:p>
          </p:txBody>
        </p:sp>
        <p:sp>
          <p:nvSpPr>
            <p:cNvPr id="101398" name="Line 7">
              <a:extLst>
                <a:ext uri="{FF2B5EF4-FFF2-40B4-BE49-F238E27FC236}">
                  <a16:creationId xmlns:a16="http://schemas.microsoft.com/office/drawing/2014/main" id="{DD9EE1B9-03E1-624D-B3D5-4FA72A2C1C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8" y="2680"/>
              <a:ext cx="368" cy="424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graphicFrame>
          <p:nvGraphicFramePr>
            <p:cNvPr id="101399" name="Object 8">
              <a:extLst>
                <a:ext uri="{FF2B5EF4-FFF2-40B4-BE49-F238E27FC236}">
                  <a16:creationId xmlns:a16="http://schemas.microsoft.com/office/drawing/2014/main" id="{972F8DA6-FE6C-5945-B1BC-4488C1DDE22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2" y="3340"/>
            <a:ext cx="1200" cy="45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408" name="Equation" r:id="rId3" imgW="43891200" imgH="16675100" progId="Equation.3">
                    <p:embed/>
                  </p:oleObj>
                </mc:Choice>
                <mc:Fallback>
                  <p:oleObj name="Equation" r:id="rId3" imgW="43891200" imgH="16675100" progId="Equation.3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2" y="3340"/>
                          <a:ext cx="1200" cy="45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" name="Group 9">
            <a:extLst>
              <a:ext uri="{FF2B5EF4-FFF2-40B4-BE49-F238E27FC236}">
                <a16:creationId xmlns:a16="http://schemas.microsoft.com/office/drawing/2014/main" id="{EB1E8B85-A1F6-C84C-8546-BBD340B06A8C}"/>
              </a:ext>
            </a:extLst>
          </p:cNvPr>
          <p:cNvGrpSpPr>
            <a:grpSpLocks/>
          </p:cNvGrpSpPr>
          <p:nvPr/>
        </p:nvGrpSpPr>
        <p:grpSpPr bwMode="auto">
          <a:xfrm>
            <a:off x="2232025" y="4241800"/>
            <a:ext cx="1889125" cy="1809750"/>
            <a:chOff x="1406" y="2672"/>
            <a:chExt cx="1190" cy="1140"/>
          </a:xfrm>
        </p:grpSpPr>
        <p:sp>
          <p:nvSpPr>
            <p:cNvPr id="101394" name="Text Box 10">
              <a:extLst>
                <a:ext uri="{FF2B5EF4-FFF2-40B4-BE49-F238E27FC236}">
                  <a16:creationId xmlns:a16="http://schemas.microsoft.com/office/drawing/2014/main" id="{77DC876D-C75D-1E40-8A64-6201DB71DE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6" y="3082"/>
              <a:ext cx="84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Reynolds</a:t>
              </a:r>
            </a:p>
          </p:txBody>
        </p:sp>
        <p:sp>
          <p:nvSpPr>
            <p:cNvPr id="101395" name="Line 11">
              <a:extLst>
                <a:ext uri="{FF2B5EF4-FFF2-40B4-BE49-F238E27FC236}">
                  <a16:creationId xmlns:a16="http://schemas.microsoft.com/office/drawing/2014/main" id="{0DA13598-9CBB-6A4E-B6A9-CCD435C0D8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808" y="2672"/>
              <a:ext cx="40" cy="448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graphicFrame>
          <p:nvGraphicFramePr>
            <p:cNvPr id="101396" name="Object 12">
              <a:extLst>
                <a:ext uri="{FF2B5EF4-FFF2-40B4-BE49-F238E27FC236}">
                  <a16:creationId xmlns:a16="http://schemas.microsoft.com/office/drawing/2014/main" id="{1B38458A-2602-C24C-BF55-163B1EFDB38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32" y="3292"/>
            <a:ext cx="1064" cy="5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409" name="Equation" r:id="rId5" imgW="38912800" imgH="19011900" progId="Equation.3">
                    <p:embed/>
                  </p:oleObj>
                </mc:Choice>
                <mc:Fallback>
                  <p:oleObj name="Equation" r:id="rId5" imgW="38912800" imgH="190119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32" y="3292"/>
                          <a:ext cx="1064" cy="5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" name="Group 13">
            <a:extLst>
              <a:ext uri="{FF2B5EF4-FFF2-40B4-BE49-F238E27FC236}">
                <a16:creationId xmlns:a16="http://schemas.microsoft.com/office/drawing/2014/main" id="{93E1D51B-C722-5D47-B816-DFBC8806AD31}"/>
              </a:ext>
            </a:extLst>
          </p:cNvPr>
          <p:cNvGrpSpPr>
            <a:grpSpLocks/>
          </p:cNvGrpSpPr>
          <p:nvPr/>
        </p:nvGrpSpPr>
        <p:grpSpPr bwMode="auto">
          <a:xfrm>
            <a:off x="3403600" y="4229100"/>
            <a:ext cx="2628900" cy="1555750"/>
            <a:chOff x="2144" y="2664"/>
            <a:chExt cx="1656" cy="980"/>
          </a:xfrm>
        </p:grpSpPr>
        <p:sp>
          <p:nvSpPr>
            <p:cNvPr id="101391" name="Line 14">
              <a:extLst>
                <a:ext uri="{FF2B5EF4-FFF2-40B4-BE49-F238E27FC236}">
                  <a16:creationId xmlns:a16="http://schemas.microsoft.com/office/drawing/2014/main" id="{8845A77A-FC11-1A48-9F42-7176F9A7B0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144" y="2664"/>
              <a:ext cx="552" cy="352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1392" name="Text Box 15">
              <a:extLst>
                <a:ext uri="{FF2B5EF4-FFF2-40B4-BE49-F238E27FC236}">
                  <a16:creationId xmlns:a16="http://schemas.microsoft.com/office/drawing/2014/main" id="{AFA9D1DE-BC78-E84B-BEBF-1D367D3313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6" y="2922"/>
              <a:ext cx="686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Prandtl</a:t>
              </a:r>
            </a:p>
          </p:txBody>
        </p:sp>
        <p:graphicFrame>
          <p:nvGraphicFramePr>
            <p:cNvPr id="101393" name="Object 16">
              <a:extLst>
                <a:ext uri="{FF2B5EF4-FFF2-40B4-BE49-F238E27FC236}">
                  <a16:creationId xmlns:a16="http://schemas.microsoft.com/office/drawing/2014/main" id="{370C4230-2857-9543-93BB-DE7D04A9CD1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936" y="3188"/>
            <a:ext cx="864" cy="45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410" name="Equation" r:id="rId7" imgW="31597600" imgH="16675100" progId="Equation.3">
                    <p:embed/>
                  </p:oleObj>
                </mc:Choice>
                <mc:Fallback>
                  <p:oleObj name="Equation" r:id="rId7" imgW="31597600" imgH="16675100" progId="Equation.3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36" y="3188"/>
                          <a:ext cx="864" cy="45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5" name="Group 17">
            <a:extLst>
              <a:ext uri="{FF2B5EF4-FFF2-40B4-BE49-F238E27FC236}">
                <a16:creationId xmlns:a16="http://schemas.microsoft.com/office/drawing/2014/main" id="{47FCA389-E2BD-4448-891C-46B82B47A77D}"/>
              </a:ext>
            </a:extLst>
          </p:cNvPr>
          <p:cNvGrpSpPr>
            <a:grpSpLocks/>
          </p:cNvGrpSpPr>
          <p:nvPr/>
        </p:nvGrpSpPr>
        <p:grpSpPr bwMode="auto">
          <a:xfrm>
            <a:off x="4127500" y="3330575"/>
            <a:ext cx="3036888" cy="1196975"/>
            <a:chOff x="2600" y="2098"/>
            <a:chExt cx="1913" cy="754"/>
          </a:xfrm>
        </p:grpSpPr>
        <p:sp>
          <p:nvSpPr>
            <p:cNvPr id="101388" name="Line 18">
              <a:extLst>
                <a:ext uri="{FF2B5EF4-FFF2-40B4-BE49-F238E27FC236}">
                  <a16:creationId xmlns:a16="http://schemas.microsoft.com/office/drawing/2014/main" id="{99E706E3-1E4A-4444-8DBC-B2BC52ADE5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00" y="2288"/>
              <a:ext cx="512" cy="216"/>
            </a:xfrm>
            <a:prstGeom prst="line">
              <a:avLst/>
            </a:prstGeom>
            <a:noFill/>
            <a:ln w="63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1389" name="Text Box 19">
              <a:extLst>
                <a:ext uri="{FF2B5EF4-FFF2-40B4-BE49-F238E27FC236}">
                  <a16:creationId xmlns:a16="http://schemas.microsoft.com/office/drawing/2014/main" id="{4792E36B-31CD-354B-95BB-26C5F3EF64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70" y="2098"/>
              <a:ext cx="1443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  <a:cs typeface="Calibri" panose="020F0502020204030204" pitchFamily="34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fr-FR" altLang="fr-FR" sz="2400"/>
                <a:t>viscosité réduite </a:t>
              </a:r>
            </a:p>
          </p:txBody>
        </p:sp>
        <p:graphicFrame>
          <p:nvGraphicFramePr>
            <p:cNvPr id="101390" name="Object 20">
              <a:extLst>
                <a:ext uri="{FF2B5EF4-FFF2-40B4-BE49-F238E27FC236}">
                  <a16:creationId xmlns:a16="http://schemas.microsoft.com/office/drawing/2014/main" id="{058FA796-C7A2-B44D-8CBF-60DA51398B2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352" y="2332"/>
            <a:ext cx="784" cy="5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411" name="Equation" r:id="rId9" imgW="28676600" imgH="19011900" progId="Equation.3">
                    <p:embed/>
                  </p:oleObj>
                </mc:Choice>
                <mc:Fallback>
                  <p:oleObj name="Equation" r:id="rId9" imgW="28676600" imgH="19011900" progId="Equation.3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52" y="2332"/>
                          <a:ext cx="784" cy="5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54646" name="Text Box 22">
            <a:extLst>
              <a:ext uri="{FF2B5EF4-FFF2-40B4-BE49-F238E27FC236}">
                <a16:creationId xmlns:a16="http://schemas.microsoft.com/office/drawing/2014/main" id="{8D57CD39-75CB-7448-933C-A72BF06F7D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617538"/>
            <a:ext cx="8301038" cy="9239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1800">
                <a:solidFill>
                  <a:srgbClr val="336600"/>
                </a:solidFill>
                <a:latin typeface="Symbol" pitchFamily="2" charset="2"/>
              </a:rPr>
              <a:t>r</a:t>
            </a:r>
            <a:r>
              <a:rPr lang="fr-FR" altLang="fr-FR" sz="1800">
                <a:solidFill>
                  <a:srgbClr val="336600"/>
                </a:solidFill>
              </a:rPr>
              <a:t>: masse volumique du mélange réactionnel (</a:t>
            </a:r>
            <a:r>
              <a:rPr lang="fr-FR" altLang="fr-FR" sz="1800">
                <a:solidFill>
                  <a:srgbClr val="CC0000"/>
                </a:solidFill>
              </a:rPr>
              <a:t>kg.m</a:t>
            </a:r>
            <a:r>
              <a:rPr lang="fr-FR" altLang="fr-FR" sz="1800" baseline="30000">
                <a:solidFill>
                  <a:srgbClr val="CC0000"/>
                </a:solidFill>
              </a:rPr>
              <a:t>-3</a:t>
            </a:r>
            <a:r>
              <a:rPr lang="fr-FR" altLang="fr-FR" sz="1800">
                <a:solidFill>
                  <a:srgbClr val="336600"/>
                </a:solidFill>
              </a:rPr>
              <a:t>)     d</a:t>
            </a:r>
            <a:r>
              <a:rPr lang="fr-FR" altLang="fr-FR" sz="1800" baseline="-25000">
                <a:solidFill>
                  <a:srgbClr val="336600"/>
                </a:solidFill>
              </a:rPr>
              <a:t>A</a:t>
            </a:r>
            <a:r>
              <a:rPr lang="fr-FR" altLang="fr-FR" sz="1800">
                <a:solidFill>
                  <a:srgbClr val="336600"/>
                </a:solidFill>
              </a:rPr>
              <a:t>: diamètre de l</a:t>
            </a:r>
            <a:r>
              <a:rPr lang="ja-JP" altLang="fr-FR" sz="1800">
                <a:solidFill>
                  <a:srgbClr val="336600"/>
                </a:solidFill>
              </a:rPr>
              <a:t>’</a:t>
            </a:r>
            <a:r>
              <a:rPr lang="fr-FR" altLang="ja-JP" sz="1800">
                <a:solidFill>
                  <a:srgbClr val="336600"/>
                </a:solidFill>
              </a:rPr>
              <a:t>agitateur (</a:t>
            </a:r>
            <a:r>
              <a:rPr lang="fr-FR" altLang="ja-JP" sz="1800">
                <a:solidFill>
                  <a:srgbClr val="CC0000"/>
                </a:solidFill>
              </a:rPr>
              <a:t>m</a:t>
            </a:r>
            <a:r>
              <a:rPr lang="fr-FR" altLang="ja-JP" sz="1800">
                <a:solidFill>
                  <a:srgbClr val="336600"/>
                </a:solidFill>
              </a:rPr>
              <a:t>) </a:t>
            </a:r>
          </a:p>
          <a:p>
            <a:pPr>
              <a:spcBef>
                <a:spcPct val="0"/>
              </a:spcBef>
            </a:pPr>
            <a:r>
              <a:rPr lang="fr-FR" altLang="fr-FR" sz="1800">
                <a:solidFill>
                  <a:srgbClr val="336600"/>
                </a:solidFill>
              </a:rPr>
              <a:t>N: vitesse d</a:t>
            </a:r>
            <a:r>
              <a:rPr lang="ja-JP" altLang="fr-FR" sz="1800">
                <a:solidFill>
                  <a:srgbClr val="336600"/>
                </a:solidFill>
              </a:rPr>
              <a:t>’</a:t>
            </a:r>
            <a:r>
              <a:rPr lang="fr-FR" altLang="ja-JP" sz="1800">
                <a:solidFill>
                  <a:srgbClr val="336600"/>
                </a:solidFill>
              </a:rPr>
              <a:t>agitation (</a:t>
            </a:r>
            <a:r>
              <a:rPr lang="fr-FR" altLang="ja-JP" sz="1800">
                <a:solidFill>
                  <a:srgbClr val="CC0000"/>
                </a:solidFill>
              </a:rPr>
              <a:t>s</a:t>
            </a:r>
            <a:r>
              <a:rPr lang="fr-FR" altLang="ja-JP" sz="1800" baseline="30000">
                <a:solidFill>
                  <a:srgbClr val="CC0000"/>
                </a:solidFill>
              </a:rPr>
              <a:t>-1</a:t>
            </a:r>
            <a:r>
              <a:rPr lang="fr-FR" altLang="ja-JP" sz="1800">
                <a:solidFill>
                  <a:srgbClr val="336600"/>
                </a:solidFill>
              </a:rPr>
              <a:t>) </a:t>
            </a:r>
          </a:p>
          <a:p>
            <a:pPr>
              <a:spcBef>
                <a:spcPct val="0"/>
              </a:spcBef>
            </a:pPr>
            <a:r>
              <a:rPr lang="fr-FR" altLang="fr-FR" sz="1800">
                <a:solidFill>
                  <a:srgbClr val="336600"/>
                </a:solidFill>
                <a:latin typeface="Symbol" pitchFamily="2" charset="2"/>
              </a:rPr>
              <a:t>m</a:t>
            </a:r>
            <a:r>
              <a:rPr lang="fr-FR" altLang="fr-FR" sz="1800">
                <a:solidFill>
                  <a:srgbClr val="336600"/>
                </a:solidFill>
              </a:rPr>
              <a:t>: viscosité dynamique du mélange réactionnel (</a:t>
            </a:r>
            <a:r>
              <a:rPr lang="fr-FR" altLang="fr-FR" sz="1800">
                <a:solidFill>
                  <a:srgbClr val="CC0000"/>
                </a:solidFill>
              </a:rPr>
              <a:t>kg.m</a:t>
            </a:r>
            <a:r>
              <a:rPr lang="fr-FR" altLang="fr-FR" sz="1800" baseline="30000">
                <a:solidFill>
                  <a:srgbClr val="CC0000"/>
                </a:solidFill>
              </a:rPr>
              <a:t>-1</a:t>
            </a:r>
            <a:r>
              <a:rPr lang="fr-FR" altLang="fr-FR" sz="1800">
                <a:solidFill>
                  <a:srgbClr val="CC0000"/>
                </a:solidFill>
              </a:rPr>
              <a:t>.s</a:t>
            </a:r>
            <a:r>
              <a:rPr lang="fr-FR" altLang="fr-FR" sz="1800" baseline="30000">
                <a:solidFill>
                  <a:srgbClr val="CC0000"/>
                </a:solidFill>
              </a:rPr>
              <a:t>-1</a:t>
            </a:r>
            <a:r>
              <a:rPr lang="fr-FR" altLang="fr-FR" sz="1800">
                <a:solidFill>
                  <a:srgbClr val="336600"/>
                </a:solidFill>
              </a:rPr>
              <a:t>) </a:t>
            </a:r>
          </a:p>
        </p:txBody>
      </p:sp>
      <p:sp>
        <p:nvSpPr>
          <p:cNvPr id="154645" name="Text Box 21">
            <a:extLst>
              <a:ext uri="{FF2B5EF4-FFF2-40B4-BE49-F238E27FC236}">
                <a16:creationId xmlns:a16="http://schemas.microsoft.com/office/drawing/2014/main" id="{A51D9AE7-F1FA-1F44-82E7-1BA6D68644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366713"/>
            <a:ext cx="2741613" cy="3667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1800">
                <a:solidFill>
                  <a:srgbClr val="336600"/>
                </a:solidFill>
              </a:rPr>
              <a:t>d</a:t>
            </a:r>
            <a:r>
              <a:rPr lang="fr-FR" altLang="fr-FR" sz="1800" baseline="-25000">
                <a:solidFill>
                  <a:srgbClr val="336600"/>
                </a:solidFill>
              </a:rPr>
              <a:t>T</a:t>
            </a:r>
            <a:r>
              <a:rPr lang="fr-FR" altLang="fr-FR" sz="1800">
                <a:solidFill>
                  <a:srgbClr val="336600"/>
                </a:solidFill>
              </a:rPr>
              <a:t>: diamètre de la cuve (</a:t>
            </a:r>
            <a:r>
              <a:rPr lang="fr-FR" altLang="fr-FR" sz="1800">
                <a:solidFill>
                  <a:srgbClr val="CC0000"/>
                </a:solidFill>
              </a:rPr>
              <a:t>m</a:t>
            </a:r>
            <a:r>
              <a:rPr lang="fr-FR" altLang="fr-FR" sz="1800">
                <a:solidFill>
                  <a:srgbClr val="336600"/>
                </a:solidFill>
              </a:rPr>
              <a:t>) </a:t>
            </a:r>
          </a:p>
        </p:txBody>
      </p:sp>
      <p:sp>
        <p:nvSpPr>
          <p:cNvPr id="25" name="Text Box 23">
            <a:extLst>
              <a:ext uri="{FF2B5EF4-FFF2-40B4-BE49-F238E27FC236}">
                <a16:creationId xmlns:a16="http://schemas.microsoft.com/office/drawing/2014/main" id="{6870489D-03F6-1446-B7E8-3C6B4C2790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800" y="5168900"/>
            <a:ext cx="6121400" cy="9239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1800">
                <a:solidFill>
                  <a:srgbClr val="336600"/>
                </a:solidFill>
              </a:rPr>
              <a:t>Cp: capacité calorifique de l</a:t>
            </a:r>
            <a:r>
              <a:rPr lang="ja-JP" altLang="fr-FR" sz="1800">
                <a:solidFill>
                  <a:srgbClr val="336600"/>
                </a:solidFill>
              </a:rPr>
              <a:t>’</a:t>
            </a:r>
            <a:r>
              <a:rPr lang="fr-FR" altLang="ja-JP" sz="1800">
                <a:solidFill>
                  <a:srgbClr val="336600"/>
                </a:solidFill>
              </a:rPr>
              <a:t>unité de </a:t>
            </a:r>
          </a:p>
          <a:p>
            <a:pPr>
              <a:spcBef>
                <a:spcPct val="0"/>
              </a:spcBef>
            </a:pPr>
            <a:r>
              <a:rPr lang="fr-FR" altLang="fr-FR" sz="1800">
                <a:solidFill>
                  <a:srgbClr val="336600"/>
                </a:solidFill>
              </a:rPr>
              <a:t>     masse de mélange réactionnel</a:t>
            </a:r>
            <a:r>
              <a:rPr lang="fr-FR" altLang="fr-FR" sz="1800"/>
              <a:t> </a:t>
            </a:r>
            <a:r>
              <a:rPr lang="fr-FR" altLang="fr-FR" sz="1800">
                <a:solidFill>
                  <a:srgbClr val="336600"/>
                </a:solidFill>
              </a:rPr>
              <a:t>(</a:t>
            </a:r>
            <a:r>
              <a:rPr lang="fr-FR" altLang="fr-FR" sz="1800">
                <a:solidFill>
                  <a:srgbClr val="CC0000"/>
                </a:solidFill>
              </a:rPr>
              <a:t>J.kg</a:t>
            </a:r>
            <a:r>
              <a:rPr lang="fr-FR" altLang="fr-FR" sz="1800" baseline="30000">
                <a:solidFill>
                  <a:srgbClr val="CC0000"/>
                </a:solidFill>
              </a:rPr>
              <a:t>-1</a:t>
            </a:r>
            <a:r>
              <a:rPr lang="fr-FR" altLang="fr-FR" sz="1800">
                <a:solidFill>
                  <a:srgbClr val="CC0000"/>
                </a:solidFill>
              </a:rPr>
              <a:t>.K</a:t>
            </a:r>
            <a:r>
              <a:rPr lang="fr-FR" altLang="fr-FR" sz="1800" baseline="30000">
                <a:solidFill>
                  <a:srgbClr val="CC0000"/>
                </a:solidFill>
              </a:rPr>
              <a:t>-1</a:t>
            </a:r>
            <a:r>
              <a:rPr lang="fr-FR" altLang="fr-FR" sz="1800">
                <a:solidFill>
                  <a:srgbClr val="336600"/>
                </a:solidFill>
              </a:rPr>
              <a:t>) </a:t>
            </a:r>
          </a:p>
          <a:p>
            <a:pPr>
              <a:spcBef>
                <a:spcPct val="0"/>
              </a:spcBef>
            </a:pPr>
            <a:r>
              <a:rPr lang="fr-FR" altLang="fr-FR" sz="1800">
                <a:solidFill>
                  <a:srgbClr val="336600"/>
                </a:solidFill>
                <a:latin typeface="Symbol" pitchFamily="2" charset="2"/>
              </a:rPr>
              <a:t>l</a:t>
            </a:r>
            <a:r>
              <a:rPr lang="fr-FR" altLang="fr-FR" sz="1800">
                <a:solidFill>
                  <a:srgbClr val="336600"/>
                </a:solidFill>
              </a:rPr>
              <a:t>: conductibilité thermique du mélange réactionnel (</a:t>
            </a:r>
            <a:r>
              <a:rPr lang="fr-FR" altLang="fr-FR" sz="1800">
                <a:solidFill>
                  <a:srgbClr val="CC0000"/>
                </a:solidFill>
              </a:rPr>
              <a:t>W.m</a:t>
            </a:r>
            <a:r>
              <a:rPr lang="fr-FR" altLang="fr-FR" sz="1800" baseline="30000">
                <a:solidFill>
                  <a:srgbClr val="CC0000"/>
                </a:solidFill>
              </a:rPr>
              <a:t>-1</a:t>
            </a:r>
            <a:r>
              <a:rPr lang="fr-FR" altLang="fr-FR" sz="1800">
                <a:solidFill>
                  <a:srgbClr val="CC0000"/>
                </a:solidFill>
              </a:rPr>
              <a:t>.K</a:t>
            </a:r>
            <a:r>
              <a:rPr lang="fr-FR" altLang="fr-FR" sz="1800" baseline="30000">
                <a:solidFill>
                  <a:srgbClr val="CC0000"/>
                </a:solidFill>
              </a:rPr>
              <a:t>-1</a:t>
            </a:r>
            <a:r>
              <a:rPr lang="fr-FR" altLang="fr-FR" sz="1800">
                <a:solidFill>
                  <a:srgbClr val="336600"/>
                </a:solidFill>
              </a:rPr>
              <a:t>) 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6AB7EE12-556B-EF4C-ADDC-9ECEE52A0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163" y="4605338"/>
            <a:ext cx="8289925" cy="3698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1800">
                <a:solidFill>
                  <a:srgbClr val="336600"/>
                </a:solidFill>
                <a:latin typeface="Symbol" pitchFamily="2" charset="2"/>
              </a:rPr>
              <a:t>m</a:t>
            </a:r>
            <a:r>
              <a:rPr lang="fr-FR" altLang="fr-FR" sz="1800" baseline="-25000">
                <a:solidFill>
                  <a:srgbClr val="336600"/>
                </a:solidFill>
              </a:rPr>
              <a:t>p</a:t>
            </a:r>
            <a:r>
              <a:rPr lang="fr-FR" altLang="fr-FR" sz="1800">
                <a:solidFill>
                  <a:srgbClr val="336600"/>
                </a:solidFill>
              </a:rPr>
              <a:t>: viscosité dynamique du mélange réactionnel à la température de paroi (</a:t>
            </a:r>
            <a:r>
              <a:rPr lang="fr-FR" altLang="fr-FR" sz="1800">
                <a:solidFill>
                  <a:srgbClr val="CC0000"/>
                </a:solidFill>
              </a:rPr>
              <a:t>kg.m</a:t>
            </a:r>
            <a:r>
              <a:rPr lang="fr-FR" altLang="fr-FR" sz="1800" baseline="30000">
                <a:solidFill>
                  <a:srgbClr val="CC0000"/>
                </a:solidFill>
              </a:rPr>
              <a:t>-1</a:t>
            </a:r>
            <a:r>
              <a:rPr lang="fr-FR" altLang="fr-FR" sz="1800">
                <a:solidFill>
                  <a:srgbClr val="CC0000"/>
                </a:solidFill>
              </a:rPr>
              <a:t>.s</a:t>
            </a:r>
            <a:r>
              <a:rPr lang="fr-FR" altLang="fr-FR" sz="1800" baseline="30000">
                <a:solidFill>
                  <a:srgbClr val="CC0000"/>
                </a:solidFill>
              </a:rPr>
              <a:t>-1</a:t>
            </a:r>
            <a:r>
              <a:rPr lang="fr-FR" altLang="fr-FR" sz="1800">
                <a:solidFill>
                  <a:srgbClr val="336600"/>
                </a:solidFill>
              </a:rPr>
              <a:t>)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646" grpId="0" animBg="1" autoUpdateAnimBg="0"/>
      <p:bldP spid="154645" grpId="0" animBg="1" autoUpdateAnimBg="0"/>
      <p:bldP spid="25" grpId="0" animBg="1" autoUpdateAnimBg="0"/>
      <p:bldP spid="26" grpId="0" animBg="1" autoUpdateAnimBg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2">
            <a:extLst>
              <a:ext uri="{FF2B5EF4-FFF2-40B4-BE49-F238E27FC236}">
                <a16:creationId xmlns:a16="http://schemas.microsoft.com/office/drawing/2014/main" id="{6F6B6E45-3603-B442-A86A-C6147F1FE1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038" y="2197100"/>
            <a:ext cx="7304087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  <a:latin typeface="Times New Roman" panose="02020603050405020304" pitchFamily="18" charset="0"/>
              </a:rPr>
              <a:t>353 Evaluation du coefficient de transfert de chaleur côté 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solidFill>
                  <a:srgbClr val="40A3D1"/>
                </a:solidFill>
                <a:latin typeface="Times New Roman" panose="02020603050405020304" pitchFamily="18" charset="0"/>
              </a:rPr>
              <a:t>		fluide externe. Cas d</a:t>
            </a:r>
            <a:r>
              <a:rPr lang="ja-JP" altLang="fr-FR" sz="2400">
                <a:solidFill>
                  <a:srgbClr val="40A3D1"/>
                </a:solidFill>
                <a:latin typeface="Times New Roman" panose="02020603050405020304" pitchFamily="18" charset="0"/>
              </a:rPr>
              <a:t>’</a:t>
            </a:r>
            <a:r>
              <a:rPr lang="fr-FR" altLang="ja-JP" sz="2400">
                <a:solidFill>
                  <a:srgbClr val="40A3D1"/>
                </a:solidFill>
                <a:latin typeface="Times New Roman" panose="02020603050405020304" pitchFamily="18" charset="0"/>
              </a:rPr>
              <a:t>un serpentin </a:t>
            </a:r>
            <a:endParaRPr lang="fr-FR" altLang="fr-FR" sz="2400">
              <a:solidFill>
                <a:srgbClr val="40A3D1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102402" name="Object 3">
            <a:extLst>
              <a:ext uri="{FF2B5EF4-FFF2-40B4-BE49-F238E27FC236}">
                <a16:creationId xmlns:a16="http://schemas.microsoft.com/office/drawing/2014/main" id="{4A39E674-A149-2445-A508-593EF2E536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74950" y="3917950"/>
          <a:ext cx="19431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09" name="Equation" r:id="rId3" imgW="44767500" imgH="18427700" progId="Equation.3">
                  <p:embed/>
                </p:oleObj>
              </mc:Choice>
              <mc:Fallback>
                <p:oleObj name="Equation" r:id="rId3" imgW="44767500" imgH="184277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4950" y="3917950"/>
                        <a:ext cx="19431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4">
            <a:extLst>
              <a:ext uri="{FF2B5EF4-FFF2-40B4-BE49-F238E27FC236}">
                <a16:creationId xmlns:a16="http://schemas.microsoft.com/office/drawing/2014/main" id="{3C1045AA-26CF-3843-9667-4BC8A0AA4CF5}"/>
              </a:ext>
            </a:extLst>
          </p:cNvPr>
          <p:cNvGrpSpPr>
            <a:grpSpLocks/>
          </p:cNvGrpSpPr>
          <p:nvPr/>
        </p:nvGrpSpPr>
        <p:grpSpPr bwMode="auto">
          <a:xfrm>
            <a:off x="174625" y="342900"/>
            <a:ext cx="8053388" cy="5541963"/>
            <a:chOff x="110" y="216"/>
            <a:chExt cx="5073" cy="3491"/>
          </a:xfrm>
          <a:solidFill>
            <a:schemeClr val="bg1"/>
          </a:solidFill>
        </p:grpSpPr>
        <p:sp>
          <p:nvSpPr>
            <p:cNvPr id="99333" name="Text Box 5">
              <a:extLst>
                <a:ext uri="{FF2B5EF4-FFF2-40B4-BE49-F238E27FC236}">
                  <a16:creationId xmlns:a16="http://schemas.microsoft.com/office/drawing/2014/main" id="{5ED0EC2F-11A2-C046-BF19-BF7E4D0ED1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" y="216"/>
              <a:ext cx="3560" cy="7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r>
                <a:rPr lang="fr-FR" altLang="fr-FR" sz="1800" dirty="0" err="1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</a:t>
              </a:r>
              <a:r>
                <a:rPr lang="fr-FR" altLang="fr-FR" sz="1800" baseline="-25000" dirty="0" err="1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: diamètre externe du serpentin (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) </a:t>
              </a:r>
            </a:p>
            <a:p>
              <a:pPr>
                <a:defRPr/>
              </a:pPr>
              <a:r>
                <a:rPr lang="fr-FR" altLang="fr-FR" sz="1800" dirty="0" err="1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</a:t>
              </a:r>
              <a:r>
                <a:rPr lang="fr-FR" altLang="fr-FR" sz="1800" baseline="-25000" dirty="0" err="1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: diamètre interne du serpentin (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) </a:t>
              </a:r>
            </a:p>
            <a:p>
              <a:pPr>
                <a:defRPr/>
              </a:pP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G: débit massique spécifique dans le serpentin (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kg.m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-2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.s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) </a:t>
              </a:r>
            </a:p>
            <a:p>
              <a:pPr>
                <a:defRPr/>
              </a:pPr>
              <a:r>
                <a:rPr lang="fr-FR" altLang="fr-FR" sz="1800" dirty="0" err="1">
                  <a:solidFill>
                    <a:srgbClr val="336600"/>
                  </a:solidFill>
                  <a:latin typeface="Symbol" pitchFamily="2" charset="2"/>
                  <a:cs typeface="Calibri" panose="020F0502020204030204" pitchFamily="34" charset="0"/>
                </a:rPr>
                <a:t>m</a:t>
              </a:r>
              <a:r>
                <a:rPr lang="fr-FR" altLang="fr-FR" sz="1800" baseline="-25000" dirty="0" err="1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: viscosité dynamique du fluide caloporteur (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kg.m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.s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) </a:t>
              </a:r>
            </a:p>
          </p:txBody>
        </p:sp>
        <p:sp>
          <p:nvSpPr>
            <p:cNvPr id="99334" name="Text Box 6">
              <a:extLst>
                <a:ext uri="{FF2B5EF4-FFF2-40B4-BE49-F238E27FC236}">
                  <a16:creationId xmlns:a16="http://schemas.microsoft.com/office/drawing/2014/main" id="{08801C61-5BBC-8144-83D6-4B3D06A6CC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" y="3125"/>
              <a:ext cx="5071" cy="58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r>
                <a:rPr lang="fr-FR" altLang="fr-FR" sz="1800" dirty="0" err="1">
                  <a:solidFill>
                    <a:srgbClr val="336600"/>
                  </a:solidFill>
                  <a:latin typeface="Symbol" pitchFamily="2" charset="2"/>
                  <a:cs typeface="Calibri" panose="020F0502020204030204" pitchFamily="34" charset="0"/>
                </a:rPr>
                <a:t>m</a:t>
              </a:r>
              <a:r>
                <a:rPr lang="fr-FR" altLang="fr-FR" sz="1800" baseline="-25000" dirty="0" err="1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: viscosité dynamique du fluide caloporteur à la température de paroi (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kg.m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.s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) </a:t>
              </a:r>
            </a:p>
            <a:p>
              <a:pPr>
                <a:defRPr/>
              </a:pP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Cp: capacité calorifique du fluide caloporteur (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J.mol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.K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) </a:t>
              </a:r>
            </a:p>
            <a:p>
              <a:pPr>
                <a:defRPr/>
              </a:pPr>
              <a:r>
                <a:rPr lang="fr-FR" altLang="fr-FR" sz="1800" dirty="0" err="1">
                  <a:solidFill>
                    <a:srgbClr val="336600"/>
                  </a:solidFill>
                  <a:latin typeface="Symbol" pitchFamily="2" charset="2"/>
                  <a:cs typeface="Calibri" panose="020F0502020204030204" pitchFamily="34" charset="0"/>
                </a:rPr>
                <a:t>l</a:t>
              </a:r>
              <a:r>
                <a:rPr lang="fr-FR" altLang="fr-FR" sz="1800" baseline="-25000" dirty="0" err="1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: conductibilité thermique du fluide circulant dans le serpentin (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W.m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.K</a:t>
              </a:r>
              <a:r>
                <a:rPr lang="fr-FR" altLang="fr-FR" sz="1800" baseline="30000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 dirty="0">
                  <a:solidFill>
                    <a:srgbClr val="3366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) </a:t>
              </a:r>
            </a:p>
          </p:txBody>
        </p:sp>
      </p:grpSp>
      <p:graphicFrame>
        <p:nvGraphicFramePr>
          <p:cNvPr id="102404" name="Object 7">
            <a:extLst>
              <a:ext uri="{FF2B5EF4-FFF2-40B4-BE49-F238E27FC236}">
                <a16:creationId xmlns:a16="http://schemas.microsoft.com/office/drawing/2014/main" id="{18DB7153-9DF1-0648-A50A-9B589AE368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57300" y="2952750"/>
          <a:ext cx="58928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10" name="Equation" r:id="rId5" imgW="135750300" imgH="21361400" progId="Equation.3">
                  <p:embed/>
                </p:oleObj>
              </mc:Choice>
              <mc:Fallback>
                <p:oleObj name="Equation" r:id="rId5" imgW="135750300" imgH="213614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7300" y="2952750"/>
                        <a:ext cx="58928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Text Box 2">
            <a:extLst>
              <a:ext uri="{FF2B5EF4-FFF2-40B4-BE49-F238E27FC236}">
                <a16:creationId xmlns:a16="http://schemas.microsoft.com/office/drawing/2014/main" id="{2DFE18A4-EED4-8C48-A010-D737CBAC37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863" y="2238375"/>
            <a:ext cx="2705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solidFill>
                  <a:schemeClr val="accent2"/>
                </a:solidFill>
                <a:latin typeface="Times New Roman" panose="02020603050405020304" pitchFamily="18" charset="0"/>
              </a:rPr>
              <a:t>Loi de Van</a:t>
            </a:r>
            <a:r>
              <a:rPr lang="ja-JP" altLang="fr-FR" sz="2400">
                <a:solidFill>
                  <a:schemeClr val="accent2"/>
                </a:solidFill>
                <a:latin typeface="Times New Roman" panose="02020603050405020304" pitchFamily="18" charset="0"/>
              </a:rPr>
              <a:t>’</a:t>
            </a:r>
            <a:r>
              <a:rPr lang="fr-FR" altLang="ja-JP" sz="2400">
                <a:solidFill>
                  <a:schemeClr val="accent2"/>
                </a:solidFill>
                <a:latin typeface="Times New Roman" panose="02020603050405020304" pitchFamily="18" charset="0"/>
              </a:rPr>
              <a:t>t Hoff </a:t>
            </a:r>
            <a:r>
              <a:rPr lang="fr-FR" altLang="ja-JP" sz="2400">
                <a:latin typeface="Times New Roman" panose="02020603050405020304" pitchFamily="18" charset="0"/>
              </a:rPr>
              <a:t> : </a:t>
            </a:r>
            <a:endParaRPr lang="fr-FR" altLang="fr-FR" sz="2400">
              <a:latin typeface="Times New Roman" panose="02020603050405020304" pitchFamily="18" charset="0"/>
            </a:endParaRPr>
          </a:p>
        </p:txBody>
      </p:sp>
      <p:sp>
        <p:nvSpPr>
          <p:cNvPr id="103426" name="Text Box 3">
            <a:extLst>
              <a:ext uri="{FF2B5EF4-FFF2-40B4-BE49-F238E27FC236}">
                <a16:creationId xmlns:a16="http://schemas.microsoft.com/office/drawing/2014/main" id="{E54CCE12-1F80-994F-B204-8BE69E561E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75" y="3036888"/>
            <a:ext cx="7488238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000">
                <a:latin typeface="Times New Roman" panose="02020603050405020304" pitchFamily="18" charset="0"/>
              </a:rPr>
              <a:t>Pour les réactions équilibrées, la constante cinétique et l</a:t>
            </a:r>
            <a:r>
              <a:rPr lang="ja-JP" altLang="fr-FR" sz="2000">
                <a:latin typeface="Times New Roman" panose="02020603050405020304" pitchFamily="18" charset="0"/>
              </a:rPr>
              <a:t>’</a:t>
            </a:r>
            <a:r>
              <a:rPr lang="fr-FR" altLang="ja-JP" sz="2000">
                <a:latin typeface="Times New Roman" panose="02020603050405020304" pitchFamily="18" charset="0"/>
              </a:rPr>
              <a:t>enthalpie de la </a:t>
            </a:r>
          </a:p>
          <a:p>
            <a:pPr>
              <a:spcBef>
                <a:spcPct val="0"/>
              </a:spcBef>
            </a:pPr>
            <a:r>
              <a:rPr lang="fr-FR" altLang="fr-FR" sz="2000">
                <a:latin typeface="Times New Roman" panose="02020603050405020304" pitchFamily="18" charset="0"/>
              </a:rPr>
              <a:t>réaction sont reliées:  </a:t>
            </a:r>
          </a:p>
        </p:txBody>
      </p:sp>
      <p:graphicFrame>
        <p:nvGraphicFramePr>
          <p:cNvPr id="103427" name="Object 4">
            <a:extLst>
              <a:ext uri="{FF2B5EF4-FFF2-40B4-BE49-F238E27FC236}">
                <a16:creationId xmlns:a16="http://schemas.microsoft.com/office/drawing/2014/main" id="{DC5991A0-12DD-7D44-834C-079056A66FF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29000" y="3654425"/>
          <a:ext cx="2362200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2" name="Équation" r:id="rId3" imgW="54419500" imgH="19900900" progId="Equation.3">
                  <p:embed/>
                </p:oleObj>
              </mc:Choice>
              <mc:Fallback>
                <p:oleObj name="Équation" r:id="rId3" imgW="54419500" imgH="199009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0" y="3654425"/>
                        <a:ext cx="2362200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428" name="Text Box 5">
            <a:extLst>
              <a:ext uri="{FF2B5EF4-FFF2-40B4-BE49-F238E27FC236}">
                <a16:creationId xmlns:a16="http://schemas.microsoft.com/office/drawing/2014/main" id="{2D8C8CE2-FC03-6940-ADA4-A1294E4830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7075" y="4899025"/>
            <a:ext cx="54260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Si </a:t>
            </a:r>
            <a:r>
              <a:rPr lang="fr-FR" altLang="fr-FR" sz="2400">
                <a:latin typeface="Symbol" pitchFamily="2" charset="2"/>
              </a:rPr>
              <a:t>D</a:t>
            </a:r>
            <a:r>
              <a:rPr lang="fr-FR" altLang="fr-FR" sz="2400">
                <a:latin typeface="Times New Roman" panose="02020603050405020304" pitchFamily="18" charset="0"/>
              </a:rPr>
              <a:t>H</a:t>
            </a:r>
            <a:r>
              <a:rPr lang="fr-FR" altLang="fr-FR" sz="2400" baseline="-25000">
                <a:latin typeface="Times New Roman" panose="02020603050405020304" pitchFamily="18" charset="0"/>
              </a:rPr>
              <a:t>i</a:t>
            </a:r>
            <a:r>
              <a:rPr lang="fr-FR" altLang="fr-FR" sz="2400">
                <a:latin typeface="Times New Roman" panose="02020603050405020304" pitchFamily="18" charset="0"/>
              </a:rPr>
              <a:t> &gt; 0,  la réaction est endothermique  </a:t>
            </a:r>
          </a:p>
          <a:p>
            <a:pPr>
              <a:spcBef>
                <a:spcPct val="0"/>
              </a:spcBef>
            </a:pPr>
            <a:r>
              <a:rPr lang="fr-FR" altLang="fr-FR" sz="2400">
                <a:latin typeface="Times New Roman" panose="02020603050405020304" pitchFamily="18" charset="0"/>
              </a:rPr>
              <a:t>Si </a:t>
            </a:r>
            <a:r>
              <a:rPr lang="fr-FR" altLang="fr-FR" sz="2400">
                <a:latin typeface="Symbol" pitchFamily="2" charset="2"/>
              </a:rPr>
              <a:t>D</a:t>
            </a:r>
            <a:r>
              <a:rPr lang="fr-FR" altLang="fr-FR" sz="2400">
                <a:latin typeface="Times New Roman" panose="02020603050405020304" pitchFamily="18" charset="0"/>
              </a:rPr>
              <a:t>H</a:t>
            </a:r>
            <a:r>
              <a:rPr lang="fr-FR" altLang="fr-FR" sz="2400" baseline="-25000">
                <a:latin typeface="Times New Roman" panose="02020603050405020304" pitchFamily="18" charset="0"/>
              </a:rPr>
              <a:t>i</a:t>
            </a:r>
            <a:r>
              <a:rPr lang="fr-FR" altLang="fr-FR" sz="2400">
                <a:latin typeface="Times New Roman" panose="02020603050405020304" pitchFamily="18" charset="0"/>
              </a:rPr>
              <a:t> &lt; 0,  la réaction est exothermique</a:t>
            </a:r>
          </a:p>
        </p:txBody>
      </p:sp>
      <p:sp>
        <p:nvSpPr>
          <p:cNvPr id="103429" name="AutoShape 6">
            <a:hlinkClick r:id="" action="ppaction://hlinkshowjump?jump=lastslideviewed" highlightClick="1"/>
            <a:extLst>
              <a:ext uri="{FF2B5EF4-FFF2-40B4-BE49-F238E27FC236}">
                <a16:creationId xmlns:a16="http://schemas.microsoft.com/office/drawing/2014/main" id="{4D91807D-C762-9E40-8A22-504A7761DC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1975" y="4964113"/>
            <a:ext cx="549275" cy="563562"/>
          </a:xfrm>
          <a:prstGeom prst="actionButtonReturn">
            <a:avLst/>
          </a:prstGeom>
          <a:solidFill>
            <a:srgbClr val="CC0000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fr-FR" altLang="fr-FR" sz="2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Modèle par défaut">
  <a:themeElements>
    <a:clrScheme name="Modèle par défaut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Modèle par défaut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29290</TotalTime>
  <Words>4417</Words>
  <Application>Microsoft Macintosh PowerPoint</Application>
  <PresentationFormat>Affichage à l'écran (4:3)</PresentationFormat>
  <Paragraphs>703</Paragraphs>
  <Slides>97</Slides>
  <Notes>2</Notes>
  <HiddenSlides>1</HiddenSlides>
  <MMClips>0</MMClips>
  <ScaleCrop>false</ScaleCrop>
  <HeadingPairs>
    <vt:vector size="8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4</vt:i4>
      </vt:variant>
      <vt:variant>
        <vt:lpstr>Titres des diapositives</vt:lpstr>
      </vt:variant>
      <vt:variant>
        <vt:i4>97</vt:i4>
      </vt:variant>
    </vt:vector>
  </HeadingPairs>
  <TitlesOfParts>
    <vt:vector size="108" baseType="lpstr">
      <vt:lpstr>ＭＳ Ｐゴシック</vt:lpstr>
      <vt:lpstr>Calibri</vt:lpstr>
      <vt:lpstr>Calibri Courant</vt:lpstr>
      <vt:lpstr>Symbol</vt:lpstr>
      <vt:lpstr>Times New Roman</vt:lpstr>
      <vt:lpstr>Wingdings</vt:lpstr>
      <vt:lpstr>Modèle par défaut</vt:lpstr>
      <vt:lpstr>Équation</vt:lpstr>
      <vt:lpstr>…quation</vt:lpstr>
      <vt:lpstr>Feuille de calcul</vt:lpstr>
      <vt:lpstr>Equation</vt:lpstr>
      <vt:lpstr>Chapitre III  </vt:lpstr>
      <vt:lpstr> 311 Rappels de thermodynamique  </vt:lpstr>
      <vt:lpstr>Présentation PowerPoint</vt:lpstr>
      <vt:lpstr>Présentation PowerPoint</vt:lpstr>
      <vt:lpstr>Présentation PowerPoint</vt:lpstr>
      <vt:lpstr> 312 Réacteur isotherme (isothermal conditions)  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(energy balance equations)    321 formulation générale 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 (Adiabatic reactor)        331 définition  </vt:lpstr>
      <vt:lpstr> 332 réacteur agité continu en régime permanent 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 333 Réaction unique en réacteur piston </vt:lpstr>
      <vt:lpstr>Présentation PowerPoint</vt:lpstr>
      <vt:lpstr>Présentation PowerPoint</vt:lpstr>
      <vt:lpstr> 334 Réaction exothermique équilibrée en lit fixe  </vt:lpstr>
      <vt:lpstr>Présentation PowerPoint</vt:lpstr>
      <vt:lpstr>Présentation PowerPoint</vt:lpstr>
      <vt:lpstr>Présentation PowerPoint</vt:lpstr>
      <vt:lpstr>Présentation PowerPoint</vt:lpstr>
      <vt:lpstr> 335 Réacteur fermé adiabatique   </vt:lpstr>
      <vt:lpstr>341 Introduction   </vt:lpstr>
      <vt:lpstr> 342 Critères de stabilité d'un réacteur fermé 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 351 Estimation du coefficient de transfert de     chaleur global   </vt:lpstr>
      <vt:lpstr> 351 Estimation du coefficient de transfert de     chaleur global   </vt:lpstr>
      <vt:lpstr> 351 Estimation du coefficient de transfert de     chaleur global   </vt:lpstr>
      <vt:lpstr> 351 Estimation du coefficient de transfert de     chaleur global   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Aucun titre de diapositive</dc:title>
  <dc:creator>Mercadier</dc:creator>
  <cp:lastModifiedBy>Microsoft Office User</cp:lastModifiedBy>
  <cp:revision>180</cp:revision>
  <cp:lastPrinted>2004-02-03T13:58:10Z</cp:lastPrinted>
  <dcterms:created xsi:type="dcterms:W3CDTF">1999-12-02T10:21:58Z</dcterms:created>
  <dcterms:modified xsi:type="dcterms:W3CDTF">2024-03-11T01:09:26Z</dcterms:modified>
</cp:coreProperties>
</file>

<file path=docProps/thumbnail.jpeg>
</file>